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716" r:id="rId2"/>
    <p:sldMasterId id="2147483725" r:id="rId3"/>
  </p:sldMasterIdLst>
  <p:notesMasterIdLst>
    <p:notesMasterId r:id="rId26"/>
  </p:notesMasterIdLst>
  <p:sldIdLst>
    <p:sldId id="257" r:id="rId4"/>
    <p:sldId id="943" r:id="rId5"/>
    <p:sldId id="941" r:id="rId6"/>
    <p:sldId id="920" r:id="rId7"/>
    <p:sldId id="942" r:id="rId8"/>
    <p:sldId id="918" r:id="rId9"/>
    <p:sldId id="923" r:id="rId10"/>
    <p:sldId id="924" r:id="rId11"/>
    <p:sldId id="927" r:id="rId12"/>
    <p:sldId id="389" r:id="rId13"/>
    <p:sldId id="936" r:id="rId14"/>
    <p:sldId id="937" r:id="rId15"/>
    <p:sldId id="932" r:id="rId16"/>
    <p:sldId id="268" r:id="rId17"/>
    <p:sldId id="933" r:id="rId18"/>
    <p:sldId id="934" r:id="rId19"/>
    <p:sldId id="938" r:id="rId20"/>
    <p:sldId id="297" r:id="rId21"/>
    <p:sldId id="283" r:id="rId22"/>
    <p:sldId id="293" r:id="rId23"/>
    <p:sldId id="944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8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36876-3AEA-42D4-BE3B-85F7B853007C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CD858-14F4-4A60-93C9-07E1FCB89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60372D8-36E1-407F-AF98-9D1BA869182A}" type="datetime1">
              <a:rPr lang="en-US" altLang="en-US" smtClean="0"/>
              <a:pPr/>
              <a:t>4/14/2020</a:t>
            </a:fld>
            <a:endParaRPr lang="en-US" altLang="en-US"/>
          </a:p>
        </p:txBody>
      </p:sp>
      <p:sp>
        <p:nvSpPr>
          <p:cNvPr id="563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DEDEB-50F6-44D8-B653-71A7F25D6317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8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60372D8-36E1-407F-AF98-9D1BA869182A}" type="datetime1">
              <a:rPr lang="en-US" altLang="en-US" smtClean="0"/>
              <a:pPr/>
              <a:t>4/14/2020</a:t>
            </a:fld>
            <a:endParaRPr lang="en-US" altLang="en-US"/>
          </a:p>
        </p:txBody>
      </p:sp>
      <p:sp>
        <p:nvSpPr>
          <p:cNvPr id="563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DEDEB-50F6-44D8-B653-71A7F25D6317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1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latforms Title Sl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945120"/>
            <a:ext cx="9282545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500" y="4427501"/>
            <a:ext cx="9144000" cy="30949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843647"/>
            <a:ext cx="3870325" cy="2413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enter date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10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NO icons 2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5" cy="4572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2913" y="1333500"/>
            <a:ext cx="5460999" cy="4508501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Font typeface="Arial" charset="0"/>
              <a:buNone/>
              <a:defRPr sz="3600">
                <a:solidFill>
                  <a:schemeClr val="bg2"/>
                </a:solidFill>
              </a:defRPr>
            </a:lvl1pPr>
            <a:lvl2pPr marL="228600" indent="0" algn="r">
              <a:lnSpc>
                <a:spcPct val="100000"/>
              </a:lnSpc>
              <a:buNone/>
              <a:defRPr sz="3200">
                <a:solidFill>
                  <a:schemeClr val="bg2"/>
                </a:solidFill>
              </a:defRPr>
            </a:lvl2pPr>
            <a:lvl3pPr marL="228600" indent="0" algn="r">
              <a:lnSpc>
                <a:spcPct val="100000"/>
              </a:lnSpc>
              <a:buNone/>
              <a:defRPr sz="3200">
                <a:solidFill>
                  <a:schemeClr val="bg2"/>
                </a:solidFill>
              </a:defRPr>
            </a:lvl3pPr>
            <a:lvl4pPr marL="228600" indent="0" algn="r">
              <a:lnSpc>
                <a:spcPct val="100000"/>
              </a:lnSpc>
              <a:buNone/>
              <a:defRPr sz="3200">
                <a:solidFill>
                  <a:schemeClr val="bg2"/>
                </a:solidFill>
              </a:defRPr>
            </a:lvl4pPr>
            <a:lvl5pPr marL="228600" indent="0" algn="r">
              <a:lnSpc>
                <a:spcPct val="100000"/>
              </a:lnSpc>
              <a:buNone/>
              <a:defRPr sz="3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88088" y="1333500"/>
            <a:ext cx="5461000" cy="45085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080208" y="1333500"/>
            <a:ext cx="0" cy="450000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7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icons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5" cy="4572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0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oration &amp; Field Dev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230880" y="4277946"/>
            <a:ext cx="8518208" cy="1125328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ts val="1980"/>
              </a:lnSpc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1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xploration &amp; Field Dev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230880" y="4277946"/>
            <a:ext cx="8518208" cy="1125328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ts val="1980"/>
              </a:lnSpc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4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conven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230880" y="4277946"/>
            <a:ext cx="8518208" cy="1125328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ts val="1980"/>
              </a:lnSpc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47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xploration &amp; Field Dev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230880" y="4277946"/>
            <a:ext cx="8518208" cy="1125328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ts val="1980"/>
              </a:lnSpc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38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39" y="0"/>
            <a:ext cx="249537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71" y="3464874"/>
            <a:ext cx="6752215" cy="1517484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353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184217" y="3790"/>
            <a:ext cx="4393574" cy="6854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71" y="3464874"/>
            <a:ext cx="6752215" cy="1517484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497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0131535" cy="4493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4" y="1333500"/>
            <a:ext cx="10131536" cy="4508501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88" y="364515"/>
            <a:ext cx="1003110" cy="100311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03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0186507" cy="47021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333500"/>
            <a:ext cx="10186507" cy="4508499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89" y="364516"/>
            <a:ext cx="1003109" cy="1003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3559B-4779-4853-8922-32D84B536B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6" y="6088998"/>
            <a:ext cx="1612842" cy="6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1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0167749" cy="44933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333500"/>
            <a:ext cx="10167749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>
                <a:solidFill>
                  <a:schemeClr val="bg2"/>
                </a:solidFill>
              </a:defRPr>
            </a:lvl1pPr>
            <a:lvl2pPr>
              <a:lnSpc>
                <a:spcPts val="236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ts val="2360"/>
              </a:lnSpc>
              <a:defRPr sz="2000">
                <a:solidFill>
                  <a:schemeClr val="bg2"/>
                </a:solidFill>
              </a:defRPr>
            </a:lvl3pPr>
            <a:lvl4pPr>
              <a:lnSpc>
                <a:spcPts val="2360"/>
              </a:lnSpc>
              <a:defRPr sz="2000">
                <a:solidFill>
                  <a:schemeClr val="bg2"/>
                </a:solidFill>
              </a:defRPr>
            </a:lvl4pPr>
            <a:lvl5pPr>
              <a:lnSpc>
                <a:spcPts val="2360"/>
              </a:lnSpc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88" y="364515"/>
            <a:ext cx="1003110" cy="1003110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68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0231123" cy="4493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333500"/>
            <a:ext cx="10231123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88" y="364515"/>
            <a:ext cx="1003110" cy="10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51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0267337" cy="4493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4" y="1333500"/>
            <a:ext cx="10267336" cy="4508501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88" y="364515"/>
            <a:ext cx="1003110" cy="10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72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with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42913" y="457199"/>
            <a:ext cx="11306175" cy="457201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442913" y="1333500"/>
            <a:ext cx="10784587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768" y="330368"/>
            <a:ext cx="553856" cy="553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768" y="975676"/>
            <a:ext cx="553856" cy="5538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769" y="1620984"/>
            <a:ext cx="553855" cy="5538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768" y="2266292"/>
            <a:ext cx="553856" cy="5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9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NO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5" cy="4572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4" y="1333500"/>
            <a:ext cx="11434762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0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NO icons 1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5" cy="4572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4" y="1333500"/>
            <a:ext cx="5469000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84715" y="1333500"/>
            <a:ext cx="5464373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080208" y="1333500"/>
            <a:ext cx="0" cy="450000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67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NO ic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5" cy="4572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333500"/>
            <a:ext cx="5412455" cy="4500000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ts val="2360"/>
              </a:lnSpc>
              <a:buFont typeface="Arial" charset="0"/>
              <a:buNone/>
              <a:defRPr sz="3600"/>
            </a:lvl1pPr>
            <a:lvl2pPr marL="228600" indent="0" algn="r">
              <a:lnSpc>
                <a:spcPts val="2360"/>
              </a:lnSpc>
              <a:buNone/>
              <a:defRPr sz="2800"/>
            </a:lvl2pPr>
            <a:lvl3pPr marL="228600" indent="0" algn="r">
              <a:lnSpc>
                <a:spcPts val="2360"/>
              </a:lnSpc>
              <a:buNone/>
              <a:defRPr sz="2800"/>
            </a:lvl3pPr>
            <a:lvl4pPr marL="228600" indent="0" algn="r">
              <a:lnSpc>
                <a:spcPts val="2360"/>
              </a:lnSpc>
              <a:buNone/>
              <a:defRPr sz="2800"/>
            </a:lvl4pPr>
            <a:lvl5pPr marL="228600" indent="0" algn="r">
              <a:lnSpc>
                <a:spcPts val="2360"/>
              </a:lnSpc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305049" y="1333500"/>
            <a:ext cx="5444039" cy="45000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/>
            </a:lvl1pPr>
            <a:lvl2pPr>
              <a:lnSpc>
                <a:spcPts val="2360"/>
              </a:lnSpc>
              <a:defRPr sz="2000"/>
            </a:lvl2pPr>
            <a:lvl3pPr>
              <a:lnSpc>
                <a:spcPts val="2360"/>
              </a:lnSpc>
              <a:defRPr sz="2000"/>
            </a:lvl3pPr>
            <a:lvl4pPr>
              <a:lnSpc>
                <a:spcPts val="2360"/>
              </a:lnSpc>
              <a:defRPr sz="2000"/>
            </a:lvl4pPr>
            <a:lvl5pPr>
              <a:lnSpc>
                <a:spcPts val="236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80208" y="1333500"/>
            <a:ext cx="0" cy="450000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7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O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3782"/>
            <a:ext cx="1645882" cy="36960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5" cy="4572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06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3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83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559" y="2282621"/>
            <a:ext cx="3213100" cy="384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52" y="497931"/>
            <a:ext cx="1645882" cy="3696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1C0710-76AA-41FE-A054-ECAFC4489464}"/>
              </a:ext>
            </a:extLst>
          </p:cNvPr>
          <p:cNvSpPr/>
          <p:nvPr/>
        </p:nvSpPr>
        <p:spPr>
          <a:xfrm>
            <a:off x="2631768" y="2789019"/>
            <a:ext cx="1015329" cy="1015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4E21FC-9DE2-40A7-A77F-C8A63B1E222D}"/>
              </a:ext>
            </a:extLst>
          </p:cNvPr>
          <p:cNvSpPr/>
          <p:nvPr/>
        </p:nvSpPr>
        <p:spPr>
          <a:xfrm>
            <a:off x="1552975" y="2789019"/>
            <a:ext cx="1015329" cy="1015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8A114-33DB-4DC1-A2D2-1690FF1D4BB8}"/>
              </a:ext>
            </a:extLst>
          </p:cNvPr>
          <p:cNvSpPr/>
          <p:nvPr/>
        </p:nvSpPr>
        <p:spPr>
          <a:xfrm>
            <a:off x="3693623" y="2789209"/>
            <a:ext cx="1014949" cy="101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1492F-190F-40CA-B73D-59925563D12C}"/>
              </a:ext>
            </a:extLst>
          </p:cNvPr>
          <p:cNvSpPr/>
          <p:nvPr/>
        </p:nvSpPr>
        <p:spPr bwMode="auto">
          <a:xfrm>
            <a:off x="442913" y="4206671"/>
            <a:ext cx="6958896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kern="0">
                <a:solidFill>
                  <a:srgbClr val="333640"/>
                </a:solidFill>
                <a:latin typeface="+mn-lt"/>
              </a:rPr>
              <a:t>The Theme Colours palette has been designed to use the </a:t>
            </a:r>
            <a:br>
              <a:rPr lang="en-GB" sz="1800" kern="0">
                <a:solidFill>
                  <a:srgbClr val="333640"/>
                </a:solidFill>
                <a:latin typeface="+mn-lt"/>
              </a:rPr>
            </a:br>
            <a:r>
              <a:rPr lang="en-GB" sz="1800" kern="0">
                <a:solidFill>
                  <a:srgbClr val="333640"/>
                </a:solidFill>
                <a:latin typeface="+mn-lt"/>
              </a:rPr>
              <a:t>SLB 4.0 brand colours.</a:t>
            </a:r>
          </a:p>
          <a:p>
            <a:pPr>
              <a:defRPr/>
            </a:pPr>
            <a:endParaRPr lang="en-GB" sz="1800" kern="0">
              <a:solidFill>
                <a:srgbClr val="333640"/>
              </a:solidFill>
              <a:latin typeface="+mn-lt"/>
            </a:endParaRPr>
          </a:p>
          <a:p>
            <a:pPr>
              <a:defRPr/>
            </a:pPr>
            <a:r>
              <a:rPr lang="en-GB" sz="1800" kern="0">
                <a:solidFill>
                  <a:srgbClr val="333640"/>
                </a:solidFill>
                <a:latin typeface="+mn-lt"/>
              </a:rPr>
              <a:t>Use this palette when drawing items.</a:t>
            </a:r>
          </a:p>
          <a:p>
            <a:pPr>
              <a:defRPr/>
            </a:pPr>
            <a:endParaRPr lang="en-GB" sz="1800" kern="0">
              <a:solidFill>
                <a:srgbClr val="333640"/>
              </a:solidFill>
              <a:latin typeface="+mn-lt"/>
            </a:endParaRPr>
          </a:p>
          <a:p>
            <a:pPr>
              <a:defRPr/>
            </a:pPr>
            <a:r>
              <a:rPr lang="en-GB" sz="1800" kern="0">
                <a:solidFill>
                  <a:srgbClr val="333640"/>
                </a:solidFill>
                <a:latin typeface="+mn-lt"/>
              </a:rPr>
              <a:t>Charts and tables pick up these colours automatically.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F8A114-33DB-4DC1-A2D2-1690FF1D4BB8}"/>
              </a:ext>
            </a:extLst>
          </p:cNvPr>
          <p:cNvSpPr/>
          <p:nvPr/>
        </p:nvSpPr>
        <p:spPr>
          <a:xfrm>
            <a:off x="474870" y="2789209"/>
            <a:ext cx="1014949" cy="101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F8A114-33DB-4DC1-A2D2-1690FF1D4BB8}"/>
              </a:ext>
            </a:extLst>
          </p:cNvPr>
          <p:cNvSpPr/>
          <p:nvPr/>
        </p:nvSpPr>
        <p:spPr>
          <a:xfrm>
            <a:off x="4771728" y="2789209"/>
            <a:ext cx="1014949" cy="101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1594ED-5839-44FF-BAF9-93C6F4994923}"/>
              </a:ext>
            </a:extLst>
          </p:cNvPr>
          <p:cNvSpPr/>
          <p:nvPr/>
        </p:nvSpPr>
        <p:spPr>
          <a:xfrm>
            <a:off x="5849834" y="2789019"/>
            <a:ext cx="1015329" cy="10153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F8A114-33DB-4DC1-A2D2-1690FF1D4BB8}"/>
              </a:ext>
            </a:extLst>
          </p:cNvPr>
          <p:cNvSpPr/>
          <p:nvPr/>
        </p:nvSpPr>
        <p:spPr>
          <a:xfrm>
            <a:off x="6925913" y="2789209"/>
            <a:ext cx="1014949" cy="10149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647709" y="3186882"/>
            <a:ext cx="443346" cy="219601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91" y="1329479"/>
            <a:ext cx="1256195" cy="12561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672" y="1329479"/>
            <a:ext cx="1256195" cy="125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753" y="1329479"/>
            <a:ext cx="1256195" cy="12561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834" y="1325304"/>
            <a:ext cx="1260370" cy="12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45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9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2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0154341" cy="46205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333500"/>
            <a:ext cx="10154341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>
                <a:solidFill>
                  <a:schemeClr val="bg2"/>
                </a:solidFill>
              </a:defRPr>
            </a:lvl1pPr>
            <a:lvl2pPr>
              <a:lnSpc>
                <a:spcPts val="236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ts val="2360"/>
              </a:lnSpc>
              <a:defRPr sz="2000">
                <a:solidFill>
                  <a:schemeClr val="bg2"/>
                </a:solidFill>
              </a:defRPr>
            </a:lvl3pPr>
            <a:lvl4pPr>
              <a:lnSpc>
                <a:spcPts val="2360"/>
              </a:lnSpc>
              <a:defRPr sz="2000">
                <a:solidFill>
                  <a:schemeClr val="bg2"/>
                </a:solidFill>
              </a:defRPr>
            </a:lvl4pPr>
            <a:lvl5pPr>
              <a:lnSpc>
                <a:spcPts val="2360"/>
              </a:lnSpc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89" y="364516"/>
            <a:ext cx="1003109" cy="10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51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1501067" y="6431866"/>
            <a:ext cx="242370" cy="12065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398318">
              <a:defRPr sz="800" b="1">
                <a:solidFill>
                  <a:srgbClr val="00397A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8288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utline/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824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116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0038" y="981075"/>
            <a:ext cx="11591925" cy="444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64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26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utline/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985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0038" y="981075"/>
            <a:ext cx="11591925" cy="444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30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0038" y="981075"/>
            <a:ext cx="11591925" cy="444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431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0038" y="981075"/>
            <a:ext cx="11591925" cy="444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342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0038" y="981075"/>
            <a:ext cx="11591925" cy="444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59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3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457200"/>
            <a:ext cx="10113427" cy="44933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4" y="1333500"/>
            <a:ext cx="10113427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>
                <a:solidFill>
                  <a:schemeClr val="bg2"/>
                </a:solidFill>
              </a:defRPr>
            </a:lvl1pPr>
            <a:lvl2pPr>
              <a:lnSpc>
                <a:spcPts val="236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ts val="2360"/>
              </a:lnSpc>
              <a:defRPr sz="2000">
                <a:solidFill>
                  <a:schemeClr val="bg2"/>
                </a:solidFill>
              </a:defRPr>
            </a:lvl3pPr>
            <a:lvl4pPr>
              <a:lnSpc>
                <a:spcPts val="2360"/>
              </a:lnSpc>
              <a:defRPr sz="2000">
                <a:solidFill>
                  <a:schemeClr val="bg2"/>
                </a:solidFill>
              </a:defRPr>
            </a:lvl4pPr>
            <a:lvl5pPr>
              <a:lnSpc>
                <a:spcPts val="2360"/>
              </a:lnSpc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88" y="364515"/>
            <a:ext cx="1003110" cy="10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29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0038" y="981075"/>
            <a:ext cx="11591925" cy="444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282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0038" y="981075"/>
            <a:ext cx="11591925" cy="4443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818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chemeClr val="tx1"/>
              </a:buClr>
              <a:buNone/>
              <a:defRPr sz="2800"/>
            </a:lvl1pPr>
            <a:lvl2pPr>
              <a:buClr>
                <a:srgbClr val="333640"/>
              </a:buClr>
              <a:buSzPct val="65000"/>
              <a:defRPr/>
            </a:lvl2pPr>
            <a:lvl3pPr>
              <a:buClr>
                <a:srgbClr val="333640"/>
              </a:buClr>
              <a:defRPr/>
            </a:lvl3pPr>
            <a:lvl4pPr>
              <a:buClr>
                <a:srgbClr val="333640"/>
              </a:buClr>
              <a:defRPr/>
            </a:lvl4pPr>
            <a:lvl5pPr>
              <a:buClr>
                <a:srgbClr val="33364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651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00" y="1645922"/>
            <a:ext cx="5511800" cy="4207193"/>
          </a:xfrm>
        </p:spPr>
        <p:txBody>
          <a:bodyPr/>
          <a:lstStyle>
            <a:lvl1pPr>
              <a:defRPr sz="3200"/>
            </a:lvl1pPr>
            <a:lvl2pPr marL="463527" indent="-463527">
              <a:defRPr lang="en-US" sz="2667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354" indent="-450827">
              <a:defRPr lang="en-US" sz="2667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7882" indent="-463527">
              <a:defRPr lang="en-US" sz="2400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709" indent="-450827">
              <a:defRPr lang="en-US" sz="2133" kern="12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08059" y="1639484"/>
            <a:ext cx="5511800" cy="4207193"/>
          </a:xfrm>
        </p:spPr>
        <p:txBody>
          <a:bodyPr/>
          <a:lstStyle>
            <a:lvl1pPr>
              <a:defRPr sz="3200"/>
            </a:lvl1pPr>
            <a:lvl2pPr marL="463527" indent="-463527">
              <a:defRPr lang="en-US" sz="2667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354" indent="-450827">
              <a:defRPr lang="en-US" sz="2667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7882" indent="-463527">
              <a:defRPr lang="en-US" sz="2400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709" indent="-450827">
              <a:defRPr lang="en-US" sz="2133" kern="12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509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4949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2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95E14D-5603-4C0C-A980-C3D7035872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err="1">
              <a:latin typeface="Arial Narrow" pitchFamily="34" charset="0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8AF86887-7430-4E59-9054-D32636288AD7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6895" y="6265307"/>
            <a:ext cx="1298027" cy="29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sWATCH-Watermark-Text-1234567890">
            <a:extLst>
              <a:ext uri="{FF2B5EF4-FFF2-40B4-BE49-F238E27FC236}">
                <a16:creationId xmlns:a16="http://schemas.microsoft.com/office/drawing/2014/main" id="{61403D5B-1EA4-4AE1-93CA-1683A629AFF0}"/>
              </a:ext>
            </a:extLst>
          </p:cNvPr>
          <p:cNvSpPr txBox="1"/>
          <p:nvPr/>
        </p:nvSpPr>
        <p:spPr>
          <a:xfrm rot="5400000">
            <a:off x="11396590" y="3336667"/>
            <a:ext cx="1221488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200">
                <a:solidFill>
                  <a:srgbClr val="C8C9CE"/>
                </a:solidFill>
                <a:latin typeface="Arial Narrow" pitchFamily="34" charset="0"/>
              </a:rPr>
              <a:t>Schlumberger-Private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BEAD6D-5969-4320-891D-963D83A6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3" y="301625"/>
            <a:ext cx="112204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393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343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67" err="1">
              <a:solidFill>
                <a:prstClr val="white"/>
              </a:solidFill>
            </a:endParaRPr>
          </a:p>
        </p:txBody>
      </p:sp>
      <p:pic>
        <p:nvPicPr>
          <p:cNvPr id="5" name="Picture 1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6896" y="6265307"/>
            <a:ext cx="1298024" cy="29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sWATCH-Watermark-Text-1234567890">
            <a:extLst>
              <a:ext uri="{FF2B5EF4-FFF2-40B4-BE49-F238E27FC236}">
                <a16:creationId xmlns:a16="http://schemas.microsoft.com/office/drawing/2014/main" id="{89FD730D-D542-4F15-A947-B4718288EFA0}"/>
              </a:ext>
            </a:extLst>
          </p:cNvPr>
          <p:cNvSpPr txBox="1"/>
          <p:nvPr/>
        </p:nvSpPr>
        <p:spPr>
          <a:xfrm rot="5400000">
            <a:off x="11396590" y="3336667"/>
            <a:ext cx="1221488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200">
                <a:solidFill>
                  <a:srgbClr val="C8C9CE"/>
                </a:solidFill>
                <a:latin typeface="Arial Narrow" pitchFamily="34" charset="0"/>
              </a:rPr>
              <a:t>Schlumberger-Private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7304F7-01C5-4E3D-9A79-6B602C4B9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3" y="301625"/>
            <a:ext cx="11220451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303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A01C261-53B7-4040-9187-6ACDCFEE2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263" y="2760843"/>
            <a:ext cx="4907996" cy="99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69971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93DE55E-5519-4F07-911C-FC4572D20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500" y="2919515"/>
            <a:ext cx="6493250" cy="7425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sz="2800" b="1"/>
              <a:t>Click to edit Master text styles</a:t>
            </a:r>
          </a:p>
          <a:p>
            <a:pPr lvl="1"/>
            <a:r>
              <a:rPr lang="en-US" sz="2800" b="1"/>
              <a:t>Second level</a:t>
            </a:r>
          </a:p>
          <a:p>
            <a:pPr lvl="2"/>
            <a:r>
              <a:rPr lang="en-US" sz="2800" b="1"/>
              <a:t>Third level</a:t>
            </a:r>
          </a:p>
          <a:p>
            <a:pPr lvl="3"/>
            <a:r>
              <a:rPr lang="en-US" sz="2800" b="1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838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4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457200"/>
            <a:ext cx="10140588" cy="44933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333500"/>
            <a:ext cx="10140589" cy="4508500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>
                <a:solidFill>
                  <a:schemeClr val="bg2"/>
                </a:solidFill>
              </a:defRPr>
            </a:lvl1pPr>
            <a:lvl2pPr>
              <a:lnSpc>
                <a:spcPts val="236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ts val="2360"/>
              </a:lnSpc>
              <a:defRPr sz="2000">
                <a:solidFill>
                  <a:schemeClr val="bg2"/>
                </a:solidFill>
              </a:defRPr>
            </a:lvl3pPr>
            <a:lvl4pPr>
              <a:lnSpc>
                <a:spcPts val="2360"/>
              </a:lnSpc>
              <a:defRPr sz="2000">
                <a:solidFill>
                  <a:schemeClr val="bg2"/>
                </a:solidFill>
              </a:defRPr>
            </a:lvl4pPr>
            <a:lvl5pPr>
              <a:lnSpc>
                <a:spcPts val="2360"/>
              </a:lnSpc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797962"/>
            <a:ext cx="12192000" cy="69273"/>
          </a:xfrm>
          <a:prstGeom prst="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88" y="364515"/>
            <a:ext cx="1003110" cy="10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24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A01C261-53B7-4040-9187-6ACDCFEE2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263" y="2760843"/>
            <a:ext cx="4907996" cy="99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595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/Content and Icons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42914" y="457200"/>
            <a:ext cx="10656636" cy="4572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442914" y="1333500"/>
            <a:ext cx="10656635" cy="4245045"/>
          </a:xfrm>
          <a:noFill/>
        </p:spPr>
        <p:txBody>
          <a:bodyPr>
            <a:noAutofit/>
          </a:bodyPr>
          <a:lstStyle>
            <a:lvl1pPr>
              <a:lnSpc>
                <a:spcPts val="2360"/>
              </a:lnSpc>
              <a:defRPr sz="2400">
                <a:solidFill>
                  <a:schemeClr val="bg2"/>
                </a:solidFill>
              </a:defRPr>
            </a:lvl1pPr>
            <a:lvl2pPr>
              <a:lnSpc>
                <a:spcPts val="236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ts val="2360"/>
              </a:lnSpc>
              <a:defRPr sz="2000">
                <a:solidFill>
                  <a:schemeClr val="bg2"/>
                </a:solidFill>
              </a:defRPr>
            </a:lvl3pPr>
            <a:lvl4pPr>
              <a:lnSpc>
                <a:spcPts val="2360"/>
              </a:lnSpc>
              <a:defRPr sz="2000">
                <a:solidFill>
                  <a:schemeClr val="bg2"/>
                </a:solidFill>
              </a:defRPr>
            </a:lvl4pPr>
            <a:lvl5pPr>
              <a:lnSpc>
                <a:spcPts val="2360"/>
              </a:lnSpc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768" y="330368"/>
            <a:ext cx="553856" cy="553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768" y="975676"/>
            <a:ext cx="553856" cy="553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769" y="1620984"/>
            <a:ext cx="553855" cy="5538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768" y="2266292"/>
            <a:ext cx="553856" cy="5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9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38" y="1537"/>
            <a:ext cx="2518161" cy="6920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7"/>
            <a:ext cx="12304295" cy="6921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1" y="3464874"/>
            <a:ext cx="6752215" cy="1517484"/>
          </a:xfr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9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NO icons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5" cy="4572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2914" y="1333500"/>
            <a:ext cx="11306174" cy="450850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0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NO icons 1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5" cy="4572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06" y="6242583"/>
            <a:ext cx="1656241" cy="3708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2913" y="1333500"/>
            <a:ext cx="5460999" cy="450850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88088" y="1333500"/>
            <a:ext cx="5461000" cy="45085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80208" y="1333500"/>
            <a:ext cx="0" cy="450000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4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97" y="6237384"/>
            <a:ext cx="501317" cy="3370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5889E34-CD44-4944-9562-8B02C1C763D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913" y="457200"/>
            <a:ext cx="11306173" cy="4572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4" y="1333500"/>
            <a:ext cx="11306174" cy="450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ightsWATCH-Watermark-Text-1234567890">
            <a:extLst>
              <a:ext uri="{FF2B5EF4-FFF2-40B4-BE49-F238E27FC236}">
                <a16:creationId xmlns:a16="http://schemas.microsoft.com/office/drawing/2014/main" id="{65BB43FF-97CB-4F33-8A73-97DF164D21B8}"/>
              </a:ext>
            </a:extLst>
          </p:cNvPr>
          <p:cNvSpPr txBox="1"/>
          <p:nvPr/>
        </p:nvSpPr>
        <p:spPr>
          <a:xfrm rot="5400000">
            <a:off x="8562569" y="3336670"/>
            <a:ext cx="6857999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>
                <a:solidFill>
                  <a:srgbClr val="C8C9CE"/>
                </a:solidFill>
                <a:latin typeface="Arial Narrow" panose="020B0606020202030204" pitchFamily="34" charset="0"/>
              </a:rPr>
              <a:t>Schlumberger-Private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9642" y="6297900"/>
            <a:ext cx="0" cy="216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9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680" r:id="rId34"/>
    <p:sldLayoutId id="2147483681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ts val="236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404813" indent="-176213" algn="l" defTabSz="914400" rtl="0" eaLnBrk="1" latinLnBrk="0" hangingPunct="1">
        <a:lnSpc>
          <a:spcPts val="2360"/>
        </a:lnSpc>
        <a:spcBef>
          <a:spcPts val="500"/>
        </a:spcBef>
        <a:buFont typeface="Arial"/>
        <a:buChar char="•"/>
        <a:tabLst/>
        <a:defRPr sz="20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404813" indent="-176213" algn="l" defTabSz="914400" rtl="0" eaLnBrk="1" latinLnBrk="0" hangingPunct="1">
        <a:lnSpc>
          <a:spcPts val="2360"/>
        </a:lnSpc>
        <a:spcBef>
          <a:spcPts val="500"/>
        </a:spcBef>
        <a:buFont typeface="Arial"/>
        <a:buChar char="•"/>
        <a:tabLst/>
        <a:defRPr sz="20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3pPr>
      <a:lvl4pPr marL="404813" indent="-176213" algn="l" defTabSz="914400" rtl="0" eaLnBrk="1" latinLnBrk="0" hangingPunct="1">
        <a:lnSpc>
          <a:spcPts val="2360"/>
        </a:lnSpc>
        <a:spcBef>
          <a:spcPts val="500"/>
        </a:spcBef>
        <a:buFont typeface="Arial"/>
        <a:buChar char="•"/>
        <a:tabLst/>
        <a:defRPr sz="20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4pPr>
      <a:lvl5pPr marL="404813" indent="-176213" algn="l" defTabSz="914400" rtl="0" eaLnBrk="1" latinLnBrk="0" hangingPunct="1">
        <a:lnSpc>
          <a:spcPts val="2360"/>
        </a:lnSpc>
        <a:spcBef>
          <a:spcPts val="500"/>
        </a:spcBef>
        <a:buFont typeface="Arial"/>
        <a:buChar char="•"/>
        <a:tabLst/>
        <a:defRPr sz="2000" kern="12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79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orient="horz" pos="576">
          <p15:clr>
            <a:srgbClr val="F26B43"/>
          </p15:clr>
        </p15:guide>
        <p15:guide id="6" orient="horz" pos="840">
          <p15:clr>
            <a:srgbClr val="F26B43"/>
          </p15:clr>
        </p15:guide>
        <p15:guide id="7" orient="horz" pos="36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86833" y="301625"/>
            <a:ext cx="112204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6835" y="1646240"/>
            <a:ext cx="11218333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8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6895" y="6265307"/>
            <a:ext cx="1298027" cy="29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sWATCH-Watermark-Text-1234567890"/>
          <p:cNvSpPr txBox="1"/>
          <p:nvPr/>
        </p:nvSpPr>
        <p:spPr>
          <a:xfrm rot="5400000">
            <a:off x="11396590" y="3336667"/>
            <a:ext cx="1221488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200">
                <a:solidFill>
                  <a:srgbClr val="C8C9CE"/>
                </a:solidFill>
                <a:latin typeface="Arial Narrow" pitchFamily="34" charset="0"/>
              </a:rPr>
              <a:t>Schlumberger-Private</a:t>
            </a:r>
          </a:p>
        </p:txBody>
      </p:sp>
      <p:sp>
        <p:nvSpPr>
          <p:cNvPr id="2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AA30A40C-8248-4943-BBDE-AD1670FA6B04}"/>
              </a:ext>
            </a:extLst>
          </p:cNvPr>
          <p:cNvSpPr txBox="1"/>
          <p:nvPr/>
        </p:nvSpPr>
        <p:spPr>
          <a:xfrm>
            <a:off x="5389152" y="6595656"/>
            <a:ext cx="141369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Calibri" panose="020F0502020204030204" pitchFamily="34" charset="0"/>
              </a:rPr>
              <a:t>Schlumberger-Private</a:t>
            </a:r>
            <a:endParaRPr lang="en-AU" sz="10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29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333640"/>
          </a:solidFill>
          <a:latin typeface="Arial Narrow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5pPr>
      <a:lvl6pPr marL="6095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 Narrow" pitchFamily="34" charset="0"/>
        </a:defRPr>
      </a:lvl6pPr>
      <a:lvl7pPr marL="1219140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 Narrow" pitchFamily="34" charset="0"/>
        </a:defRPr>
      </a:lvl7pPr>
      <a:lvl8pPr marL="1828709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 Narrow" pitchFamily="34" charset="0"/>
        </a:defRPr>
      </a:lvl8pPr>
      <a:lvl9pPr marL="2438278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 Narrow" pitchFamily="34" charset="0"/>
        </a:defRPr>
      </a:lvl9pPr>
    </p:titleStyle>
    <p:bodyStyle>
      <a:lvl1pPr algn="l" rtl="0" eaLnBrk="1" fontAlgn="base" hangingPunct="1">
        <a:spcBef>
          <a:spcPts val="800"/>
        </a:spcBef>
        <a:spcAft>
          <a:spcPct val="0"/>
        </a:spcAft>
        <a:defRPr sz="2667" kern="1200">
          <a:solidFill>
            <a:srgbClr val="333640"/>
          </a:solidFill>
          <a:latin typeface="Arial Narrow" pitchFamily="34" charset="0"/>
          <a:ea typeface="+mn-ea"/>
          <a:cs typeface="+mn-cs"/>
        </a:defRPr>
      </a:lvl1pPr>
      <a:lvl2pPr marL="463527" indent="-463527" algn="l" rtl="0" eaLnBrk="1" fontAlgn="base" hangingPunct="1">
        <a:spcBef>
          <a:spcPts val="1333"/>
        </a:spcBef>
        <a:spcAft>
          <a:spcPct val="0"/>
        </a:spcAft>
        <a:buClr>
          <a:srgbClr val="333640"/>
        </a:buClr>
        <a:buSzPct val="65000"/>
        <a:buFont typeface="Wingdings" pitchFamily="2" charset="2"/>
        <a:buChar char=""/>
        <a:defRPr lang="en-US" sz="2667" kern="1200" dirty="0" smtClean="0">
          <a:solidFill>
            <a:srgbClr val="333640"/>
          </a:solidFill>
          <a:latin typeface="Arial Narrow" pitchFamily="34" charset="0"/>
          <a:ea typeface="+mn-ea"/>
          <a:cs typeface="+mn-cs"/>
        </a:defRPr>
      </a:lvl2pPr>
      <a:lvl3pPr marL="914354" indent="-450827" algn="l" rtl="0" eaLnBrk="1" fontAlgn="base" hangingPunct="1">
        <a:spcBef>
          <a:spcPts val="667"/>
        </a:spcBef>
        <a:spcAft>
          <a:spcPct val="0"/>
        </a:spcAft>
        <a:buClr>
          <a:srgbClr val="333640"/>
        </a:buClr>
        <a:buFont typeface="Arial Narrow" pitchFamily="34" charset="0"/>
        <a:buChar char="–"/>
        <a:defRPr lang="en-US" sz="2667" kern="1200" dirty="0" smtClean="0">
          <a:solidFill>
            <a:srgbClr val="333640"/>
          </a:solidFill>
          <a:latin typeface="Arial Narrow" pitchFamily="34" charset="0"/>
          <a:ea typeface="+mn-ea"/>
          <a:cs typeface="+mn-cs"/>
        </a:defRPr>
      </a:lvl3pPr>
      <a:lvl4pPr marL="1377882" indent="-463527" algn="l" rtl="0" eaLnBrk="1" fontAlgn="base" hangingPunct="1">
        <a:spcBef>
          <a:spcPts val="333"/>
        </a:spcBef>
        <a:spcAft>
          <a:spcPct val="0"/>
        </a:spcAft>
        <a:buClr>
          <a:srgbClr val="333640"/>
        </a:buClr>
        <a:buFont typeface="Arial" charset="0"/>
        <a:buChar char="•"/>
        <a:defRPr lang="en-US" sz="2400" kern="1200" dirty="0" smtClean="0">
          <a:solidFill>
            <a:srgbClr val="333640"/>
          </a:solidFill>
          <a:latin typeface="Arial Narrow" pitchFamily="34" charset="0"/>
          <a:ea typeface="+mn-ea"/>
          <a:cs typeface="+mn-cs"/>
        </a:defRPr>
      </a:lvl4pPr>
      <a:lvl5pPr marL="1828709" indent="-450827" algn="l" rtl="0" eaLnBrk="1" fontAlgn="base" hangingPunct="1">
        <a:spcBef>
          <a:spcPts val="167"/>
        </a:spcBef>
        <a:spcAft>
          <a:spcPct val="0"/>
        </a:spcAft>
        <a:buClr>
          <a:srgbClr val="333640"/>
        </a:buClr>
        <a:buFont typeface="Arial Narrow" pitchFamily="34" charset="0"/>
        <a:buChar char="–"/>
        <a:defRPr lang="en-US" sz="2133" kern="1200" dirty="0" smtClean="0">
          <a:solidFill>
            <a:srgbClr val="333640"/>
          </a:solidFill>
          <a:latin typeface="Arial Narrow" pitchFamily="34" charset="0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D44378-4448-4397-8D93-F43C0B160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29D4A0AD-A74B-4093-9014-A2BA58B3E50B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6895" y="6265307"/>
            <a:ext cx="1298027" cy="29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294AA-A9C8-4499-ABEB-46D8895ED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3" y="5793337"/>
            <a:ext cx="2355689" cy="943939"/>
          </a:xfrm>
          <a:prstGeom prst="rect">
            <a:avLst/>
          </a:prstGeom>
        </p:spPr>
      </p:pic>
      <p:sp>
        <p:nvSpPr>
          <p:cNvPr id="2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09B47264-0EE4-4805-BDEE-08165F492836}"/>
              </a:ext>
            </a:extLst>
          </p:cNvPr>
          <p:cNvSpPr txBox="1"/>
          <p:nvPr/>
        </p:nvSpPr>
        <p:spPr>
          <a:xfrm>
            <a:off x="5389152" y="6595656"/>
            <a:ext cx="141369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Schlumberger-Private</a:t>
            </a:r>
            <a:endParaRPr lang="en-US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333640"/>
          </a:solidFill>
          <a:latin typeface="Arial Narrow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 Narrow" pitchFamily="34" charset="0"/>
        </a:defRPr>
      </a:lvl5pPr>
      <a:lvl6pPr marL="6095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 Narrow" pitchFamily="34" charset="0"/>
        </a:defRPr>
      </a:lvl6pPr>
      <a:lvl7pPr marL="1219140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 Narrow" pitchFamily="34" charset="0"/>
        </a:defRPr>
      </a:lvl7pPr>
      <a:lvl8pPr marL="1828709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 Narrow" pitchFamily="34" charset="0"/>
        </a:defRPr>
      </a:lvl8pPr>
      <a:lvl9pPr marL="2438278"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 Narrow" pitchFamily="34" charset="0"/>
        </a:defRPr>
      </a:lvl9pPr>
    </p:titleStyle>
    <p:bodyStyle>
      <a:lvl1pPr algn="l" rtl="0" eaLnBrk="1" fontAlgn="base" hangingPunct="1">
        <a:spcBef>
          <a:spcPts val="800"/>
        </a:spcBef>
        <a:spcAft>
          <a:spcPct val="0"/>
        </a:spcAft>
        <a:defRPr sz="2667" kern="1200">
          <a:solidFill>
            <a:srgbClr val="333640"/>
          </a:solidFill>
          <a:latin typeface="Arial Narrow" pitchFamily="34" charset="0"/>
          <a:ea typeface="+mn-ea"/>
          <a:cs typeface="+mn-cs"/>
        </a:defRPr>
      </a:lvl1pPr>
      <a:lvl2pPr marL="463527" indent="-463527" algn="l" rtl="0" eaLnBrk="1" fontAlgn="base" hangingPunct="1">
        <a:spcBef>
          <a:spcPts val="1333"/>
        </a:spcBef>
        <a:spcAft>
          <a:spcPct val="0"/>
        </a:spcAft>
        <a:buClr>
          <a:srgbClr val="333640"/>
        </a:buClr>
        <a:buSzPct val="65000"/>
        <a:buFont typeface="Wingdings" pitchFamily="2" charset="2"/>
        <a:buChar char=""/>
        <a:defRPr lang="en-US" sz="2667" kern="1200" dirty="0" smtClean="0">
          <a:solidFill>
            <a:srgbClr val="333640"/>
          </a:solidFill>
          <a:latin typeface="Arial Narrow" pitchFamily="34" charset="0"/>
          <a:ea typeface="+mn-ea"/>
          <a:cs typeface="+mn-cs"/>
        </a:defRPr>
      </a:lvl2pPr>
      <a:lvl3pPr marL="914354" indent="-450827" algn="l" rtl="0" eaLnBrk="1" fontAlgn="base" hangingPunct="1">
        <a:spcBef>
          <a:spcPts val="667"/>
        </a:spcBef>
        <a:spcAft>
          <a:spcPct val="0"/>
        </a:spcAft>
        <a:buClr>
          <a:srgbClr val="333640"/>
        </a:buClr>
        <a:buFont typeface="Arial Narrow" pitchFamily="34" charset="0"/>
        <a:buChar char="–"/>
        <a:defRPr lang="en-US" sz="2667" kern="1200" dirty="0" smtClean="0">
          <a:solidFill>
            <a:srgbClr val="333640"/>
          </a:solidFill>
          <a:latin typeface="Arial Narrow" pitchFamily="34" charset="0"/>
          <a:ea typeface="+mn-ea"/>
          <a:cs typeface="+mn-cs"/>
        </a:defRPr>
      </a:lvl3pPr>
      <a:lvl4pPr marL="1377882" indent="-463527" algn="l" rtl="0" eaLnBrk="1" fontAlgn="base" hangingPunct="1">
        <a:spcBef>
          <a:spcPts val="333"/>
        </a:spcBef>
        <a:spcAft>
          <a:spcPct val="0"/>
        </a:spcAft>
        <a:buClr>
          <a:srgbClr val="333640"/>
        </a:buClr>
        <a:buFont typeface="Arial" charset="0"/>
        <a:buChar char="•"/>
        <a:defRPr lang="en-US" sz="2400" kern="1200" dirty="0" smtClean="0">
          <a:solidFill>
            <a:srgbClr val="333640"/>
          </a:solidFill>
          <a:latin typeface="Arial Narrow" pitchFamily="34" charset="0"/>
          <a:ea typeface="+mn-ea"/>
          <a:cs typeface="+mn-cs"/>
        </a:defRPr>
      </a:lvl4pPr>
      <a:lvl5pPr marL="1828709" indent="-450827" algn="l" rtl="0" eaLnBrk="1" fontAlgn="base" hangingPunct="1">
        <a:spcBef>
          <a:spcPts val="167"/>
        </a:spcBef>
        <a:spcAft>
          <a:spcPct val="0"/>
        </a:spcAft>
        <a:buClr>
          <a:srgbClr val="333640"/>
        </a:buClr>
        <a:buFont typeface="Arial Narrow" pitchFamily="34" charset="0"/>
        <a:buChar char="–"/>
        <a:defRPr lang="en-US" sz="2133" kern="1200" dirty="0" smtClean="0">
          <a:solidFill>
            <a:srgbClr val="333640"/>
          </a:solidFill>
          <a:latin typeface="Arial Narrow" pitchFamily="34" charset="0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NUL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5%2F1.3662552" TargetMode="External"/><Relationship Id="rId2" Type="http://schemas.openxmlformats.org/officeDocument/2006/relationships/hyperlink" Target="https://en.wikipedia.org/wiki/Digital_object_identifier" TargetMode="Externa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1.emf"/><Relationship Id="rId4" Type="http://schemas.openxmlformats.org/officeDocument/2006/relationships/image" Target="../media/image30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F1C94-ED15-481F-B07E-A02FB4DDD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670" y="1703572"/>
            <a:ext cx="9282545" cy="2387600"/>
          </a:xfrm>
        </p:spPr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Drilling Time Series Analysis with Deep Kalman Filter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2D281-FB5E-4A4D-A1A4-DB20CF036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Yingwei Yu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230257-1BA7-4784-9227-9969EFCFD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Artificial Intelligence Engineer, Schlumberger</a:t>
            </a:r>
          </a:p>
          <a:p>
            <a:r>
              <a:rPr lang="en-US" dirty="0"/>
              <a:t>Katy, TX, USA</a:t>
            </a:r>
          </a:p>
          <a:p>
            <a:r>
              <a:rPr lang="en-US" dirty="0"/>
              <a:t>yingweiy@gmail.com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07A5E-33EF-463B-904E-4FEA4D52E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7" y="72154"/>
            <a:ext cx="2193185" cy="83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59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A2386C-111D-488C-8D7A-74EC2394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65" y="925265"/>
            <a:ext cx="6954323" cy="521777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391928-1AD7-44F3-8AB7-FEEFFBF99977}"/>
              </a:ext>
            </a:extLst>
          </p:cNvPr>
          <p:cNvSpPr/>
          <p:nvPr/>
        </p:nvSpPr>
        <p:spPr>
          <a:xfrm>
            <a:off x="8960150" y="1835370"/>
            <a:ext cx="3062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sz="16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– the “noise”-like dynamics observed in HKLD and STOR, </a:t>
            </a:r>
          </a:p>
          <a:p>
            <a:pPr hangingPunct="0"/>
            <a:r>
              <a:rPr lang="en-US" sz="16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– the spikes in HKLD, STOR, and RPM, and </a:t>
            </a:r>
          </a:p>
          <a:p>
            <a:pPr hangingPunct="0"/>
            <a:r>
              <a:rPr lang="en-US" sz="16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– the subtle signal variation patterns in all the channels. 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A1225F0-084C-4CED-BF4A-737C9E87F835}"/>
              </a:ext>
            </a:extLst>
          </p:cNvPr>
          <p:cNvSpPr txBox="1">
            <a:spLocks/>
          </p:cNvSpPr>
          <p:nvPr/>
        </p:nvSpPr>
        <p:spPr bwMode="auto">
          <a:xfrm>
            <a:off x="3581400" y="6292904"/>
            <a:ext cx="287767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333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SPE-189591-MS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8E3C83-4463-4D14-902A-233767917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19" y="3659680"/>
            <a:ext cx="2246889" cy="2378574"/>
          </a:xfrm>
          <a:prstGeom prst="rect">
            <a:avLst/>
          </a:prstGeom>
        </p:spPr>
      </p:pic>
      <p:sp>
        <p:nvSpPr>
          <p:cNvPr id="29" name="Title 2">
            <a:extLst>
              <a:ext uri="{FF2B5EF4-FFF2-40B4-BE49-F238E27FC236}">
                <a16:creationId xmlns:a16="http://schemas.microsoft.com/office/drawing/2014/main" id="{DA08041B-F699-4728-88F6-CD7E7525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57200"/>
            <a:ext cx="10186507" cy="470214"/>
          </a:xfrm>
        </p:spPr>
        <p:txBody>
          <a:bodyPr/>
          <a:lstStyle/>
          <a:p>
            <a:r>
              <a:rPr lang="en-US" dirty="0"/>
              <a:t>Application: Generating Drilling Time Series</a:t>
            </a:r>
          </a:p>
        </p:txBody>
      </p:sp>
    </p:spTree>
    <p:extLst>
      <p:ext uri="{BB962C8B-B14F-4D97-AF65-F5344CB8AC3E}">
        <p14:creationId xmlns:p14="http://schemas.microsoft.com/office/powerpoint/2010/main" val="114675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11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F682D-2CDC-4E75-B17F-F71533B71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30" y="2101261"/>
            <a:ext cx="9384667" cy="3773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7A4A9F-2057-46B1-94BA-09B1A91056B7}"/>
                  </a:ext>
                </a:extLst>
              </p:cNvPr>
              <p:cNvSpPr txBox="1"/>
              <p:nvPr/>
            </p:nvSpPr>
            <p:spPr>
              <a:xfrm>
                <a:off x="1813831" y="1214866"/>
                <a:ext cx="5486396" cy="8238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7A4A9F-2057-46B1-94BA-09B1A9105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831" y="1214866"/>
                <a:ext cx="5486396" cy="8238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A47D3F1-E9A3-49A7-8930-BE7E6DA6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700" y="644195"/>
            <a:ext cx="2445932" cy="217546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DF2C5-8386-4132-8E46-820E7FA2835F}"/>
              </a:ext>
            </a:extLst>
          </p:cNvPr>
          <p:cNvCxnSpPr>
            <a:cxnSpLocks/>
          </p:cNvCxnSpPr>
          <p:nvPr/>
        </p:nvCxnSpPr>
        <p:spPr>
          <a:xfrm>
            <a:off x="2118630" y="1248262"/>
            <a:ext cx="650240" cy="20529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2D835B5-478B-413E-948C-3D6D46E3ECDE}"/>
              </a:ext>
            </a:extLst>
          </p:cNvPr>
          <p:cNvSpPr/>
          <p:nvPr/>
        </p:nvSpPr>
        <p:spPr>
          <a:xfrm>
            <a:off x="3940563" y="5875133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SPE-189591-MS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E95811-D599-4804-AE7E-DAC4342EDAC8}"/>
              </a:ext>
            </a:extLst>
          </p:cNvPr>
          <p:cNvCxnSpPr>
            <a:cxnSpLocks/>
          </p:cNvCxnSpPr>
          <p:nvPr/>
        </p:nvCxnSpPr>
        <p:spPr>
          <a:xfrm>
            <a:off x="9866753" y="1640124"/>
            <a:ext cx="650240" cy="20529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BEBE216-63FC-4DB9-A9F2-BF635093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" y="547067"/>
            <a:ext cx="10186507" cy="470214"/>
          </a:xfrm>
        </p:spPr>
        <p:txBody>
          <a:bodyPr/>
          <a:lstStyle/>
          <a:p>
            <a:r>
              <a:rPr lang="en-US" dirty="0"/>
              <a:t>The Hidden Space</a:t>
            </a:r>
          </a:p>
        </p:txBody>
      </p:sp>
    </p:spTree>
    <p:extLst>
      <p:ext uri="{BB962C8B-B14F-4D97-AF65-F5344CB8AC3E}">
        <p14:creationId xmlns:p14="http://schemas.microsoft.com/office/powerpoint/2010/main" val="366627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12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7A4A9F-2057-46B1-94BA-09B1A91056B7}"/>
                  </a:ext>
                </a:extLst>
              </p:cNvPr>
              <p:cNvSpPr txBox="1"/>
              <p:nvPr/>
            </p:nvSpPr>
            <p:spPr>
              <a:xfrm>
                <a:off x="7197085" y="5120127"/>
                <a:ext cx="5486396" cy="8238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7A4A9F-2057-46B1-94BA-09B1A9105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085" y="5120127"/>
                <a:ext cx="5486396" cy="8238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A47D3F1-E9A3-49A7-8930-BE7E6DA64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254" y="1225979"/>
            <a:ext cx="2445932" cy="217546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DF2C5-8386-4132-8E46-820E7FA2835F}"/>
              </a:ext>
            </a:extLst>
          </p:cNvPr>
          <p:cNvCxnSpPr>
            <a:cxnSpLocks/>
          </p:cNvCxnSpPr>
          <p:nvPr/>
        </p:nvCxnSpPr>
        <p:spPr>
          <a:xfrm>
            <a:off x="7895201" y="4970101"/>
            <a:ext cx="650240" cy="20529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:\word\Figures\PCA_Sim_Dynamics.png">
            <a:extLst>
              <a:ext uri="{FF2B5EF4-FFF2-40B4-BE49-F238E27FC236}">
                <a16:creationId xmlns:a16="http://schemas.microsoft.com/office/drawing/2014/main" id="{F0E1FBD2-D7CC-48A7-9261-81FA1BC260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7" y="466052"/>
            <a:ext cx="6504362" cy="55896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679813-D7D7-465B-8664-8567988E4F23}"/>
              </a:ext>
            </a:extLst>
          </p:cNvPr>
          <p:cNvSpPr/>
          <p:nvPr/>
        </p:nvSpPr>
        <p:spPr>
          <a:xfrm>
            <a:off x="3560237" y="6358039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SPE-189591-MS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F11CC6-D920-44AB-B557-EECCDEB3C0CC}"/>
              </a:ext>
            </a:extLst>
          </p:cNvPr>
          <p:cNvCxnSpPr>
            <a:cxnSpLocks/>
          </p:cNvCxnSpPr>
          <p:nvPr/>
        </p:nvCxnSpPr>
        <p:spPr>
          <a:xfrm>
            <a:off x="8991671" y="2243666"/>
            <a:ext cx="650240" cy="20529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44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13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FFAB4CD-BE20-4818-9773-7BAF5899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09" y="1084194"/>
            <a:ext cx="4715363" cy="5075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50393-B701-42D6-A717-02B6D8501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96" y="1537486"/>
            <a:ext cx="4386599" cy="26890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DD25E4-6DE9-4A96-AF86-171FF78CCFAF}"/>
              </a:ext>
            </a:extLst>
          </p:cNvPr>
          <p:cNvSpPr txBox="1"/>
          <p:nvPr/>
        </p:nvSpPr>
        <p:spPr>
          <a:xfrm>
            <a:off x="1350044" y="4293428"/>
            <a:ext cx="3321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Network Architecture for Single Sample Prediction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91FDE7E-AC2B-483F-BB74-9C2122313416}"/>
              </a:ext>
            </a:extLst>
          </p:cNvPr>
          <p:cNvSpPr txBox="1">
            <a:spLocks/>
          </p:cNvSpPr>
          <p:nvPr/>
        </p:nvSpPr>
        <p:spPr bwMode="auto">
          <a:xfrm>
            <a:off x="3762103" y="6503670"/>
            <a:ext cx="842989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IPTC-19207 • Deep Kalman Filter for Drilling Time Series • Y. Yu et 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390FB05-FC3B-4656-B4F1-E21ACB0940AC}"/>
                  </a:ext>
                </a:extLst>
              </p:cNvPr>
              <p:cNvSpPr/>
              <p:nvPr/>
            </p:nvSpPr>
            <p:spPr>
              <a:xfrm>
                <a:off x="1687433" y="4914339"/>
                <a:ext cx="3278782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𝑭</m:t>
                                </m:r>
                                <m:d>
                                  <m:d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𝑿</m:t>
                                        </m:r>
                                      </m:e>
                                      <m:sub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d>
                                  <m:d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𝑼</m:t>
                                        </m:r>
                                      </m:e>
                                      <m:sub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:</m:t>
                                        </m:r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𝑯</m:t>
                                </m:r>
                                <m:d>
                                  <m:d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𝑿</m:t>
                                        </m:r>
                                      </m:e>
                                      <m:sub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390FB05-FC3B-4656-B4F1-E21ACB0940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33" y="4914339"/>
                <a:ext cx="3278782" cy="778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40BBAB8-2D15-4EBE-8333-FED3B4D5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" y="547067"/>
            <a:ext cx="10186507" cy="470214"/>
          </a:xfrm>
        </p:spPr>
        <p:txBody>
          <a:bodyPr/>
          <a:lstStyle/>
          <a:p>
            <a:r>
              <a:rPr lang="en-US" dirty="0"/>
              <a:t>DKF (Regression Task): Control-Response Mode</a:t>
            </a:r>
          </a:p>
        </p:txBody>
      </p:sp>
    </p:spTree>
    <p:extLst>
      <p:ext uri="{BB962C8B-B14F-4D97-AF65-F5344CB8AC3E}">
        <p14:creationId xmlns:p14="http://schemas.microsoft.com/office/powerpoint/2010/main" val="291287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191-905C-4735-81E1-7917CDE4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Kalman Filter (DKF) as a Classifier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9B463E-4AC8-463F-B25D-43CEFF57AE0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6064" y="1333500"/>
            <a:ext cx="6880684" cy="4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0E21CA7-4038-490D-8457-DA768E526196}"/>
              </a:ext>
            </a:extLst>
          </p:cNvPr>
          <p:cNvSpPr txBox="1">
            <a:spLocks/>
          </p:cNvSpPr>
          <p:nvPr/>
        </p:nvSpPr>
        <p:spPr bwMode="auto">
          <a:xfrm>
            <a:off x="3762103" y="6503670"/>
            <a:ext cx="842989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IPTC-19207 • Deep Kalman Filter for Drilling Time Series • Y. Yu et al.</a:t>
            </a:r>
          </a:p>
        </p:txBody>
      </p:sp>
    </p:spTree>
    <p:extLst>
      <p:ext uri="{BB962C8B-B14F-4D97-AF65-F5344CB8AC3E}">
        <p14:creationId xmlns:p14="http://schemas.microsoft.com/office/powerpoint/2010/main" val="3586684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 bwMode="auto">
          <a:xfrm>
            <a:off x="380999" y="514350"/>
            <a:ext cx="1136250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EXPERIMENT: PREDICTING RIG STATE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15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81D4B-A36B-4F9A-8304-02997B7E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160" y="991274"/>
            <a:ext cx="5832329" cy="5293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E7146F-1624-41E2-ABC9-1AE52FC01006}"/>
              </a:ext>
            </a:extLst>
          </p:cNvPr>
          <p:cNvSpPr txBox="1"/>
          <p:nvPr/>
        </p:nvSpPr>
        <p:spPr>
          <a:xfrm>
            <a:off x="1672535" y="5448770"/>
            <a:ext cx="2952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Accuracy 97.5%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42743E-D7DD-46CB-ADE9-AA9C423FF00A}"/>
              </a:ext>
            </a:extLst>
          </p:cNvPr>
          <p:cNvGraphicFramePr>
            <a:graphicFrameLocks noGrp="1"/>
          </p:cNvGraphicFramePr>
          <p:nvPr/>
        </p:nvGraphicFramePr>
        <p:xfrm>
          <a:off x="7775199" y="2248829"/>
          <a:ext cx="2354580" cy="3108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445">
                  <a:extLst>
                    <a:ext uri="{9D8B030D-6E8A-4147-A177-3AD203B41FA5}">
                      <a16:colId xmlns:a16="http://schemas.microsoft.com/office/drawing/2014/main" val="2480044481"/>
                    </a:ext>
                  </a:extLst>
                </a:gridCol>
                <a:gridCol w="1715135">
                  <a:extLst>
                    <a:ext uri="{9D8B030D-6E8A-4147-A177-3AD203B41FA5}">
                      <a16:colId xmlns:a16="http://schemas.microsoft.com/office/drawing/2014/main" val="449789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Index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1078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Rotary Drilling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6012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Slide Drilling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4498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 Slips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5358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Reaming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334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Tripping in, Pumping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606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Tripping in, Rotating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6203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Tripping In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9843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Back Reaming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2163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Tripping out, Pumping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184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Tripping out, Rotating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57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Tripping Out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2535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Rotating &amp; Pumping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8455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Pumping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6053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Rotating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4359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Stationary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3924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Unknown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108345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AEAB11F-C595-4A3F-A95F-942C97688075}"/>
              </a:ext>
            </a:extLst>
          </p:cNvPr>
          <p:cNvSpPr/>
          <p:nvPr/>
        </p:nvSpPr>
        <p:spPr>
          <a:xfrm>
            <a:off x="7558833" y="5607564"/>
            <a:ext cx="3430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Training on 80% (158K samples)</a:t>
            </a:r>
          </a:p>
          <a:p>
            <a:r>
              <a:rPr lang="en-US" dirty="0"/>
              <a:t>Testing on 20% (42K samples)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32BF52-CD4C-4978-84C3-A65D001117E3}"/>
              </a:ext>
            </a:extLst>
          </p:cNvPr>
          <p:cNvSpPr txBox="1">
            <a:spLocks/>
          </p:cNvSpPr>
          <p:nvPr/>
        </p:nvSpPr>
        <p:spPr>
          <a:xfrm>
            <a:off x="7628114" y="1011696"/>
            <a:ext cx="4638472" cy="19747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Input: 256 x 8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Output: 256 x 14 channels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87F3F8-759C-4BE8-B444-E2534FC6A7B9}"/>
              </a:ext>
            </a:extLst>
          </p:cNvPr>
          <p:cNvSpPr txBox="1">
            <a:spLocks/>
          </p:cNvSpPr>
          <p:nvPr/>
        </p:nvSpPr>
        <p:spPr bwMode="auto">
          <a:xfrm>
            <a:off x="3762103" y="6503670"/>
            <a:ext cx="842989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IPTC-19207 • Deep Kalman Filter for Drilling Time Series • Y. Yu et al.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E834C-B0FA-40D3-903D-ECD14681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29A88-6683-4EE8-BC7C-567E6832F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59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16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312D9C-9154-4F94-B596-B068EAADEFDE}"/>
              </a:ext>
            </a:extLst>
          </p:cNvPr>
          <p:cNvSpPr txBox="1">
            <a:spLocks/>
          </p:cNvSpPr>
          <p:nvPr/>
        </p:nvSpPr>
        <p:spPr bwMode="auto">
          <a:xfrm>
            <a:off x="3762103" y="6503670"/>
            <a:ext cx="842989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IPTC-19207 • Deep Kalman Filter for Drilling Time Series • Y. Yu et al.</a:t>
            </a:r>
          </a:p>
        </p:txBody>
      </p:sp>
      <p:pic>
        <p:nvPicPr>
          <p:cNvPr id="3" name="RSPrediction_Compressed">
            <a:hlinkClick r:id="" action="ppaction://media"/>
            <a:extLst>
              <a:ext uri="{FF2B5EF4-FFF2-40B4-BE49-F238E27FC236}">
                <a16:creationId xmlns:a16="http://schemas.microsoft.com/office/drawing/2014/main" id="{BCA2DC94-17DC-4287-8BDE-99D5EB5BF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1670" y="1008925"/>
            <a:ext cx="7201166" cy="54002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919A5B3-6797-4789-AFFD-83CC9334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491449"/>
            <a:ext cx="10186507" cy="470214"/>
          </a:xfrm>
        </p:spPr>
        <p:txBody>
          <a:bodyPr/>
          <a:lstStyle/>
          <a:p>
            <a:r>
              <a:rPr lang="en-US" dirty="0"/>
              <a:t>Rig State Prediction</a:t>
            </a:r>
          </a:p>
        </p:txBody>
      </p:sp>
    </p:spTree>
    <p:extLst>
      <p:ext uri="{BB962C8B-B14F-4D97-AF65-F5344CB8AC3E}">
        <p14:creationId xmlns:p14="http://schemas.microsoft.com/office/powerpoint/2010/main" val="195059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84" y="475130"/>
            <a:ext cx="10186507" cy="470214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DKF for Unsupervised Learning: Drilling Dynamic Pattern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2EE68C56-851D-0E49-A58C-F30516365F7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527904B-49F1-488E-A2E3-76A65415E61C}"/>
              </a:ext>
            </a:extLst>
          </p:cNvPr>
          <p:cNvSpPr/>
          <p:nvPr/>
        </p:nvSpPr>
        <p:spPr>
          <a:xfrm>
            <a:off x="4456395" y="3684061"/>
            <a:ext cx="503695" cy="308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3AF473E-E6FD-4EBA-808E-D9E4F84AAFFA}"/>
              </a:ext>
            </a:extLst>
          </p:cNvPr>
          <p:cNvSpPr/>
          <p:nvPr/>
        </p:nvSpPr>
        <p:spPr>
          <a:xfrm>
            <a:off x="7728449" y="3684062"/>
            <a:ext cx="503695" cy="308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E9C42F-B38C-447D-9430-D011201B6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204" y="2863910"/>
            <a:ext cx="2953258" cy="2048020"/>
          </a:xfrm>
          <a:prstGeom prst="rect">
            <a:avLst/>
          </a:prstGeom>
          <a:effectLst>
            <a:outerShdw blurRad="152400" dist="228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064947-657C-4781-9340-BC56C2F94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24" y="2219602"/>
            <a:ext cx="3776887" cy="3336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B3AD9-677D-4DFE-BE15-500A7D082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148" y="2498481"/>
            <a:ext cx="2380243" cy="298796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576AA39-C7F0-4FCE-BC1D-7A262723A084}"/>
              </a:ext>
            </a:extLst>
          </p:cNvPr>
          <p:cNvSpPr txBox="1">
            <a:spLocks/>
          </p:cNvSpPr>
          <p:nvPr/>
        </p:nvSpPr>
        <p:spPr bwMode="auto">
          <a:xfrm>
            <a:off x="4793876" y="5750634"/>
            <a:ext cx="260424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SPE-195919</a:t>
            </a:r>
          </a:p>
        </p:txBody>
      </p:sp>
    </p:spTree>
    <p:extLst>
      <p:ext uri="{BB962C8B-B14F-4D97-AF65-F5344CB8AC3E}">
        <p14:creationId xmlns:p14="http://schemas.microsoft.com/office/powerpoint/2010/main" val="414279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EC5DF7-D56C-42FA-A2E6-6B350A0F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 Features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1DB0F79-0142-4836-A885-8C111D290BEE}"/>
              </a:ext>
            </a:extLst>
          </p:cNvPr>
          <p:cNvGrpSpPr/>
          <p:nvPr/>
        </p:nvGrpSpPr>
        <p:grpSpPr>
          <a:xfrm>
            <a:off x="1737619" y="1379608"/>
            <a:ext cx="4358381" cy="4512495"/>
            <a:chOff x="1407061" y="858089"/>
            <a:chExt cx="5086055" cy="5491792"/>
          </a:xfrm>
        </p:grpSpPr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9F9C4B44-C397-4983-8FCF-8651F0B0C3A6}"/>
                </a:ext>
              </a:extLst>
            </p:cNvPr>
            <p:cNvSpPr/>
            <p:nvPr/>
          </p:nvSpPr>
          <p:spPr>
            <a:xfrm rot="10800000">
              <a:off x="2989657" y="4378929"/>
              <a:ext cx="1353038" cy="564206"/>
            </a:xfrm>
            <a:prstGeom prst="trapezoid">
              <a:avLst>
                <a:gd name="adj" fmla="val 2674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313A04-CC2B-4E38-AA2C-42F98F019A88}"/>
                </a:ext>
              </a:extLst>
            </p:cNvPr>
            <p:cNvSpPr/>
            <p:nvPr/>
          </p:nvSpPr>
          <p:spPr>
            <a:xfrm>
              <a:off x="2823110" y="858089"/>
              <a:ext cx="2316968" cy="53756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Input: </a:t>
              </a:r>
              <a:r>
                <a:rPr lang="en-US" sz="1600" i="1" dirty="0">
                  <a:solidFill>
                    <a:schemeClr val="tx1"/>
                  </a:solidFill>
                </a:rPr>
                <a:t>w</a:t>
              </a:r>
              <a:r>
                <a:rPr lang="en-US" sz="1600" dirty="0">
                  <a:solidFill>
                    <a:schemeClr val="tx1"/>
                  </a:solidFill>
                </a:rPr>
                <a:t> x </a:t>
              </a:r>
              <a:r>
                <a:rPr lang="en-US" sz="1600" i="1" dirty="0">
                  <a:solidFill>
                    <a:schemeClr val="tx1"/>
                  </a:solidFill>
                </a:rPr>
                <a:t>n</a:t>
              </a:r>
              <a:r>
                <a:rPr lang="en-US" sz="1600" dirty="0">
                  <a:solidFill>
                    <a:schemeClr val="tx1"/>
                  </a:solidFill>
                </a:rPr>
                <a:t> channel</a:t>
              </a:r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FDD635F3-9AB9-439E-B9CA-BCF9E5D9EF65}"/>
                </a:ext>
              </a:extLst>
            </p:cNvPr>
            <p:cNvSpPr/>
            <p:nvPr/>
          </p:nvSpPr>
          <p:spPr>
            <a:xfrm rot="10800000">
              <a:off x="2411435" y="1681726"/>
              <a:ext cx="3125257" cy="1374430"/>
            </a:xfrm>
            <a:prstGeom prst="trapezoid">
              <a:avLst>
                <a:gd name="adj" fmla="val 4216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030C46-CC91-427C-A92C-FA6F118F3A20}"/>
                </a:ext>
              </a:extLst>
            </p:cNvPr>
            <p:cNvSpPr txBox="1"/>
            <p:nvPr/>
          </p:nvSpPr>
          <p:spPr>
            <a:xfrm>
              <a:off x="3146000" y="1998006"/>
              <a:ext cx="16466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Convolutional </a:t>
              </a:r>
            </a:p>
            <a:p>
              <a:pPr algn="ctr"/>
              <a:r>
                <a:rPr lang="en-US" dirty="0"/>
                <a:t>Layers</a:t>
              </a:r>
            </a:p>
          </p:txBody>
        </p:sp>
        <p:sp>
          <p:nvSpPr>
            <p:cNvPr id="9" name="Snip Diagonal Corner Rectangle 8">
              <a:extLst>
                <a:ext uri="{FF2B5EF4-FFF2-40B4-BE49-F238E27FC236}">
                  <a16:creationId xmlns:a16="http://schemas.microsoft.com/office/drawing/2014/main" id="{BCA76D74-2FD1-43B9-BDED-8A2FE2FEE612}"/>
                </a:ext>
              </a:extLst>
            </p:cNvPr>
            <p:cNvSpPr/>
            <p:nvPr/>
          </p:nvSpPr>
          <p:spPr>
            <a:xfrm>
              <a:off x="3302512" y="3278024"/>
              <a:ext cx="1333583" cy="823638"/>
            </a:xfrm>
            <a:prstGeom prst="snip2Diag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Fully Connected</a:t>
              </a:r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C6138452-DDA9-417B-BF55-B53C28E5E59B}"/>
                </a:ext>
              </a:extLst>
            </p:cNvPr>
            <p:cNvSpPr/>
            <p:nvPr/>
          </p:nvSpPr>
          <p:spPr>
            <a:xfrm rot="10800000">
              <a:off x="1407061" y="4370891"/>
              <a:ext cx="1353038" cy="564206"/>
            </a:xfrm>
            <a:prstGeom prst="trapezoid">
              <a:avLst>
                <a:gd name="adj" fmla="val 2674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17844F-B733-4DCF-9F40-E41D07809EEE}"/>
                </a:ext>
              </a:extLst>
            </p:cNvPr>
            <p:cNvSpPr txBox="1"/>
            <p:nvPr/>
          </p:nvSpPr>
          <p:spPr>
            <a:xfrm>
              <a:off x="1902678" y="4468328"/>
              <a:ext cx="4118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06363F-831F-4BD5-81A0-8576137BBA84}"/>
                </a:ext>
              </a:extLst>
            </p:cNvPr>
            <p:cNvSpPr/>
            <p:nvPr/>
          </p:nvSpPr>
          <p:spPr>
            <a:xfrm>
              <a:off x="2765385" y="5742726"/>
              <a:ext cx="2534828" cy="60715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Regression Output: The (</a:t>
              </a:r>
              <a:r>
                <a:rPr lang="en-US" sz="1400" i="1" dirty="0">
                  <a:solidFill>
                    <a:schemeClr val="tx1"/>
                  </a:solidFill>
                </a:rPr>
                <a:t>w</a:t>
              </a:r>
              <a:r>
                <a:rPr lang="en-US" sz="1400" dirty="0">
                  <a:solidFill>
                    <a:schemeClr val="tx1"/>
                  </a:solidFill>
                </a:rPr>
                <a:t>+1)</a:t>
              </a:r>
              <a:r>
                <a:rPr lang="en-US" sz="1400" dirty="0" err="1">
                  <a:solidFill>
                    <a:schemeClr val="tx1"/>
                  </a:solidFill>
                </a:rPr>
                <a:t>th</a:t>
              </a:r>
              <a:r>
                <a:rPr lang="en-US" sz="1400" dirty="0">
                  <a:solidFill>
                    <a:schemeClr val="tx1"/>
                  </a:solidFill>
                </a:rPr>
                <a:t> sample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080966E-40B5-4D11-9040-0FEAF43B3CB2}"/>
                </a:ext>
              </a:extLst>
            </p:cNvPr>
            <p:cNvCxnSpPr>
              <a:cxnSpLocks/>
              <a:stCxn id="6" idx="2"/>
              <a:endCxn id="7" idx="2"/>
            </p:cNvCxnSpPr>
            <p:nvPr/>
          </p:nvCxnSpPr>
          <p:spPr>
            <a:xfrm flipH="1">
              <a:off x="3974063" y="1395649"/>
              <a:ext cx="7531" cy="286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B08692-667C-4025-992A-E98E04A6BC39}"/>
                </a:ext>
              </a:extLst>
            </p:cNvPr>
            <p:cNvCxnSpPr>
              <a:stCxn id="7" idx="0"/>
              <a:endCxn id="9" idx="3"/>
            </p:cNvCxnSpPr>
            <p:nvPr/>
          </p:nvCxnSpPr>
          <p:spPr>
            <a:xfrm flipH="1">
              <a:off x="3969304" y="3056156"/>
              <a:ext cx="4759" cy="2218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6CE7E3-ECB4-4B79-9DC6-6CF40087E8C6}"/>
                </a:ext>
              </a:extLst>
            </p:cNvPr>
            <p:cNvCxnSpPr>
              <a:stCxn id="9" idx="1"/>
              <a:endCxn id="10" idx="2"/>
            </p:cNvCxnSpPr>
            <p:nvPr/>
          </p:nvCxnSpPr>
          <p:spPr>
            <a:xfrm flipH="1">
              <a:off x="2083580" y="4101662"/>
              <a:ext cx="1885724" cy="2692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38177-5FC9-4A0F-8C4E-02F739C1CFA0}"/>
                </a:ext>
              </a:extLst>
            </p:cNvPr>
            <p:cNvCxnSpPr>
              <a:cxnSpLocks/>
              <a:stCxn id="10" idx="0"/>
              <a:endCxn id="12" idx="0"/>
            </p:cNvCxnSpPr>
            <p:nvPr/>
          </p:nvCxnSpPr>
          <p:spPr>
            <a:xfrm>
              <a:off x="2083580" y="4935097"/>
              <a:ext cx="1949219" cy="807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6BF11574-A1F8-49A7-8172-8E790967EC8D}"/>
                </a:ext>
              </a:extLst>
            </p:cNvPr>
            <p:cNvSpPr/>
            <p:nvPr/>
          </p:nvSpPr>
          <p:spPr>
            <a:xfrm rot="10800000">
              <a:off x="5140078" y="4370891"/>
              <a:ext cx="1353038" cy="564206"/>
            </a:xfrm>
            <a:prstGeom prst="trapezoid">
              <a:avLst>
                <a:gd name="adj" fmla="val 2674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DF9587-14D3-4110-AC23-C0DEA02095D1}"/>
                </a:ext>
              </a:extLst>
            </p:cNvPr>
            <p:cNvSpPr txBox="1"/>
            <p:nvPr/>
          </p:nvSpPr>
          <p:spPr>
            <a:xfrm>
              <a:off x="3488529" y="4455086"/>
              <a:ext cx="4118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06018C8-1969-4122-B00F-855CBDBC9FFC}"/>
                </a:ext>
              </a:extLst>
            </p:cNvPr>
            <p:cNvCxnSpPr>
              <a:cxnSpLocks/>
              <a:stCxn id="17" idx="0"/>
              <a:endCxn id="12" idx="0"/>
            </p:cNvCxnSpPr>
            <p:nvPr/>
          </p:nvCxnSpPr>
          <p:spPr>
            <a:xfrm flipH="1">
              <a:off x="4032799" y="4935097"/>
              <a:ext cx="1783798" cy="807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14A41C1-FC52-4AD2-AD4D-6CBF04361D26}"/>
                </a:ext>
              </a:extLst>
            </p:cNvPr>
            <p:cNvCxnSpPr>
              <a:stCxn id="9" idx="1"/>
              <a:endCxn id="17" idx="2"/>
            </p:cNvCxnSpPr>
            <p:nvPr/>
          </p:nvCxnSpPr>
          <p:spPr>
            <a:xfrm>
              <a:off x="3969304" y="4101662"/>
              <a:ext cx="1847293" cy="2692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AEF9D1-BA84-44CB-B478-A6B1C10A947C}"/>
                </a:ext>
              </a:extLst>
            </p:cNvPr>
            <p:cNvSpPr txBox="1"/>
            <p:nvPr/>
          </p:nvSpPr>
          <p:spPr>
            <a:xfrm>
              <a:off x="1740376" y="4981161"/>
              <a:ext cx="740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Acc_Y</a:t>
              </a:r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C5924F-8E80-49E7-8A80-2C68339AD688}"/>
                </a:ext>
              </a:extLst>
            </p:cNvPr>
            <p:cNvSpPr txBox="1"/>
            <p:nvPr/>
          </p:nvSpPr>
          <p:spPr>
            <a:xfrm>
              <a:off x="3157723" y="4981161"/>
              <a:ext cx="7360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Acc_Z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E449B6-A5E9-4C2F-96E5-AB08CE591A4C}"/>
                </a:ext>
              </a:extLst>
            </p:cNvPr>
            <p:cNvSpPr txBox="1"/>
            <p:nvPr/>
          </p:nvSpPr>
          <p:spPr>
            <a:xfrm>
              <a:off x="5635508" y="4455086"/>
              <a:ext cx="4118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F83ED8-C140-4657-9F75-BD767E8BD9E2}"/>
                </a:ext>
              </a:extLst>
            </p:cNvPr>
            <p:cNvSpPr txBox="1"/>
            <p:nvPr/>
          </p:nvSpPr>
          <p:spPr>
            <a:xfrm>
              <a:off x="4485638" y="4916765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595898-40D8-4C67-AF28-D907A52ECF16}"/>
                </a:ext>
              </a:extLst>
            </p:cNvPr>
            <p:cNvCxnSpPr>
              <a:stCxn id="9" idx="1"/>
              <a:endCxn id="5" idx="2"/>
            </p:cNvCxnSpPr>
            <p:nvPr/>
          </p:nvCxnSpPr>
          <p:spPr>
            <a:xfrm flipH="1">
              <a:off x="3666176" y="4101662"/>
              <a:ext cx="303128" cy="2772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5F861D-776B-404F-896D-E649A030B429}"/>
                </a:ext>
              </a:extLst>
            </p:cNvPr>
            <p:cNvSpPr txBox="1"/>
            <p:nvPr/>
          </p:nvSpPr>
          <p:spPr>
            <a:xfrm>
              <a:off x="5516314" y="5007103"/>
              <a:ext cx="6254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RPM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166DDD5-B1AB-48E3-9904-8826D25478EE}"/>
                </a:ext>
              </a:extLst>
            </p:cNvPr>
            <p:cNvCxnSpPr>
              <a:cxnSpLocks/>
              <a:stCxn id="5" idx="0"/>
              <a:endCxn id="12" idx="0"/>
            </p:cNvCxnSpPr>
            <p:nvPr/>
          </p:nvCxnSpPr>
          <p:spPr>
            <a:xfrm>
              <a:off x="3666176" y="4943135"/>
              <a:ext cx="366623" cy="7995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50B076-8F47-4E3D-B58D-5FFECC0FF227}"/>
                </a:ext>
              </a:extLst>
            </p:cNvPr>
            <p:cNvSpPr txBox="1"/>
            <p:nvPr/>
          </p:nvSpPr>
          <p:spPr>
            <a:xfrm>
              <a:off x="4532017" y="4389223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4EB4860-3DC1-424F-9C80-497ED321C520}"/>
                </a:ext>
              </a:extLst>
            </p:cNvPr>
            <p:cNvSpPr/>
            <p:nvPr/>
          </p:nvSpPr>
          <p:spPr>
            <a:xfrm>
              <a:off x="3302512" y="3968685"/>
              <a:ext cx="1333583" cy="13297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892818C-E256-4036-A947-156C8B005225}"/>
              </a:ext>
            </a:extLst>
          </p:cNvPr>
          <p:cNvSpPr txBox="1"/>
          <p:nvPr/>
        </p:nvSpPr>
        <p:spPr>
          <a:xfrm>
            <a:off x="6844719" y="3312690"/>
            <a:ext cx="340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Features are encoded in this </a:t>
            </a:r>
            <a:r>
              <a:rPr lang="en-US" i="1" dirty="0">
                <a:solidFill>
                  <a:schemeClr val="bg1"/>
                </a:solidFill>
              </a:rPr>
              <a:t>Latent-space</a:t>
            </a:r>
            <a:r>
              <a:rPr lang="en-US" dirty="0">
                <a:solidFill>
                  <a:schemeClr val="bg1"/>
                </a:solidFill>
              </a:rPr>
              <a:t> with 8 neurons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D41D0A9-522A-4581-98D7-D2C0C95C37D1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642611" y="3635856"/>
            <a:ext cx="2202108" cy="303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7B021D87-7994-444A-ABDA-2323FC9E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229" y="1366089"/>
            <a:ext cx="3328373" cy="27114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A25C725-C02C-4AAB-999F-FCA7326F36F2}"/>
              </a:ext>
            </a:extLst>
          </p:cNvPr>
          <p:cNvSpPr txBox="1"/>
          <p:nvPr/>
        </p:nvSpPr>
        <p:spPr>
          <a:xfrm>
            <a:off x="7624553" y="4380623"/>
            <a:ext cx="2207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  <a:p>
            <a:r>
              <a:rPr lang="en-US" dirty="0"/>
              <a:t> w: window size (128)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AD85023-61EF-417C-9DCC-7B24D433ADE3}"/>
              </a:ext>
            </a:extLst>
          </p:cNvPr>
          <p:cNvSpPr txBox="1">
            <a:spLocks/>
          </p:cNvSpPr>
          <p:nvPr/>
        </p:nvSpPr>
        <p:spPr>
          <a:xfrm>
            <a:off x="467360" y="1198880"/>
            <a:ext cx="11369040" cy="501968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DEB5B8B1-1EF1-43AA-9662-C15227A2631A}"/>
              </a:ext>
            </a:extLst>
          </p:cNvPr>
          <p:cNvSpPr txBox="1">
            <a:spLocks/>
          </p:cNvSpPr>
          <p:nvPr/>
        </p:nvSpPr>
        <p:spPr bwMode="auto">
          <a:xfrm>
            <a:off x="4638785" y="6177099"/>
            <a:ext cx="260424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SPE-195919</a:t>
            </a:r>
          </a:p>
        </p:txBody>
      </p:sp>
    </p:spTree>
    <p:extLst>
      <p:ext uri="{BB962C8B-B14F-4D97-AF65-F5344CB8AC3E}">
        <p14:creationId xmlns:p14="http://schemas.microsoft.com/office/powerpoint/2010/main" val="891327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523B56-4788-451B-A6AF-F0F331181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848" y="2391354"/>
            <a:ext cx="3808955" cy="3697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F6A77-7E67-4354-B6FA-2315E403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Clustering (T-SNE)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938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2EE68C56-851D-0E49-A58C-F30516365F7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4DD755-44EC-40C2-B1DD-577D5AAB1D26}"/>
              </a:ext>
            </a:extLst>
          </p:cNvPr>
          <p:cNvSpPr/>
          <p:nvPr/>
        </p:nvSpPr>
        <p:spPr>
          <a:xfrm>
            <a:off x="3503054" y="3429000"/>
            <a:ext cx="927278" cy="40484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96FF1F-2BF4-4D09-A71C-9598287D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768" y="3511038"/>
            <a:ext cx="5225739" cy="27826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EE7C21-1997-4F98-B031-D24A37ECF3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47"/>
          <a:stretch/>
        </p:blipFill>
        <p:spPr>
          <a:xfrm>
            <a:off x="6460477" y="977334"/>
            <a:ext cx="5431486" cy="219484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DCE184-2AAE-4683-A24C-840CF25B055B}"/>
              </a:ext>
            </a:extLst>
          </p:cNvPr>
          <p:cNvSpPr/>
          <p:nvPr/>
        </p:nvSpPr>
        <p:spPr>
          <a:xfrm>
            <a:off x="3605800" y="2485623"/>
            <a:ext cx="1086403" cy="686554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CC0EA3-3D14-44C8-9B96-A707D26E53D0}"/>
              </a:ext>
            </a:extLst>
          </p:cNvPr>
          <p:cNvSpPr/>
          <p:nvPr/>
        </p:nvSpPr>
        <p:spPr>
          <a:xfrm>
            <a:off x="6494613" y="3488828"/>
            <a:ext cx="5244790" cy="280483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C35CA7-22D4-4996-BC53-68656481B9D0}"/>
              </a:ext>
            </a:extLst>
          </p:cNvPr>
          <p:cNvSpPr/>
          <p:nvPr/>
        </p:nvSpPr>
        <p:spPr>
          <a:xfrm>
            <a:off x="6451894" y="1028730"/>
            <a:ext cx="5431486" cy="2194843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77BC95C-8E0E-42BE-A645-D63185232991}"/>
              </a:ext>
            </a:extLst>
          </p:cNvPr>
          <p:cNvSpPr txBox="1">
            <a:spLocks/>
          </p:cNvSpPr>
          <p:nvPr/>
        </p:nvSpPr>
        <p:spPr bwMode="auto">
          <a:xfrm>
            <a:off x="4332193" y="6335215"/>
            <a:ext cx="260424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SPE-195919</a:t>
            </a:r>
          </a:p>
        </p:txBody>
      </p:sp>
    </p:spTree>
    <p:extLst>
      <p:ext uri="{BB962C8B-B14F-4D97-AF65-F5344CB8AC3E}">
        <p14:creationId xmlns:p14="http://schemas.microsoft.com/office/powerpoint/2010/main" val="31475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BF9EFE-740C-4A66-8B9A-671E6FFA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D7C0B1-82C7-445F-9EF1-D7DCD47A8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Kalman Filter and Well Construction System</a:t>
            </a:r>
          </a:p>
          <a:p>
            <a:r>
              <a:rPr lang="en-US" dirty="0"/>
              <a:t>Method</a:t>
            </a:r>
          </a:p>
          <a:p>
            <a:r>
              <a:rPr lang="en-US" dirty="0"/>
              <a:t>Applications</a:t>
            </a:r>
          </a:p>
          <a:p>
            <a:r>
              <a:rPr lang="en-US" dirty="0"/>
              <a:t>	Data generation</a:t>
            </a:r>
          </a:p>
          <a:p>
            <a:r>
              <a:rPr lang="en-US" dirty="0"/>
              <a:t>	Regression </a:t>
            </a:r>
          </a:p>
          <a:p>
            <a:r>
              <a:rPr lang="en-US" dirty="0"/>
              <a:t>	Classification</a:t>
            </a:r>
          </a:p>
          <a:p>
            <a:r>
              <a:rPr lang="en-US" dirty="0"/>
              <a:t>	Unsupervised learning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36023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8">
            <a:extLst>
              <a:ext uri="{FF2B5EF4-FFF2-40B4-BE49-F238E27FC236}">
                <a16:creationId xmlns:a16="http://schemas.microsoft.com/office/drawing/2014/main" id="{DEC132D3-9BC6-4E40-AFA9-792049673361}"/>
              </a:ext>
            </a:extLst>
          </p:cNvPr>
          <p:cNvSpPr txBox="1">
            <a:spLocks/>
          </p:cNvSpPr>
          <p:nvPr/>
        </p:nvSpPr>
        <p:spPr bwMode="auto">
          <a:xfrm>
            <a:off x="711200" y="1447800"/>
            <a:ext cx="11176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667" dirty="0">
                <a:solidFill>
                  <a:srgbClr val="000000"/>
                </a:solidFill>
                <a:cs typeface="Arial" panose="020B0604020202020204" pitchFamily="34" charset="0"/>
              </a:rPr>
              <a:t>Deep Kalman Filter, an DNN implementation of Kalman Filter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667" dirty="0">
                <a:solidFill>
                  <a:srgbClr val="000000"/>
                </a:solidFill>
                <a:cs typeface="Arial" panose="020B0604020202020204" pitchFamily="34" charset="0"/>
              </a:rPr>
              <a:t>Complex spatio-temporal patterns that models the nontrivial physical rules and properties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667" dirty="0">
                <a:solidFill>
                  <a:srgbClr val="000000"/>
                </a:solidFill>
                <a:cs typeface="Arial" panose="020B0604020202020204" pitchFamily="34" charset="0"/>
              </a:rPr>
              <a:t>A general framework for time series analysis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en-US" sz="2667" dirty="0">
                <a:solidFill>
                  <a:srgbClr val="000000"/>
                </a:solidFill>
                <a:cs typeface="Arial" panose="020B0604020202020204" pitchFamily="34" charset="0"/>
              </a:rPr>
              <a:t>Applications</a:t>
            </a:r>
          </a:p>
          <a:p>
            <a:pPr marL="1200139" lvl="1" indent="-457189">
              <a:buFont typeface="Arial" panose="020B0604020202020204" pitchFamily="34" charset="0"/>
              <a:buChar char="•"/>
            </a:pPr>
            <a:r>
              <a:rPr lang="en-US" altLang="en-US" sz="2667" dirty="0">
                <a:solidFill>
                  <a:srgbClr val="000000"/>
                </a:solidFill>
                <a:cs typeface="Arial" panose="020B0604020202020204" pitchFamily="34" charset="0"/>
              </a:rPr>
              <a:t>Data generation</a:t>
            </a:r>
          </a:p>
          <a:p>
            <a:pPr marL="1200139" lvl="1" indent="-457189">
              <a:buFont typeface="Arial" panose="020B0604020202020204" pitchFamily="34" charset="0"/>
              <a:buChar char="•"/>
            </a:pPr>
            <a:r>
              <a:rPr lang="en-US" altLang="en-US" sz="2667" dirty="0">
                <a:solidFill>
                  <a:srgbClr val="000000"/>
                </a:solidFill>
                <a:cs typeface="Arial" panose="020B0604020202020204" pitchFamily="34" charset="0"/>
              </a:rPr>
              <a:t>Regression: Control-response</a:t>
            </a:r>
          </a:p>
          <a:p>
            <a:pPr marL="1200139" lvl="1" indent="-457189">
              <a:buFont typeface="Arial" panose="020B0604020202020204" pitchFamily="34" charset="0"/>
              <a:buChar char="•"/>
            </a:pPr>
            <a:r>
              <a:rPr lang="en-US" altLang="en-US" sz="2667" dirty="0">
                <a:solidFill>
                  <a:srgbClr val="000000"/>
                </a:solidFill>
                <a:cs typeface="Arial" panose="020B0604020202020204" pitchFamily="34" charset="0"/>
              </a:rPr>
              <a:t>Classification</a:t>
            </a:r>
          </a:p>
          <a:p>
            <a:pPr marL="1200139" lvl="1" indent="-457189">
              <a:buFont typeface="Arial" panose="020B0604020202020204" pitchFamily="34" charset="0"/>
              <a:buChar char="•"/>
            </a:pPr>
            <a:r>
              <a:rPr lang="en-US" altLang="en-US" sz="2667" dirty="0">
                <a:solidFill>
                  <a:srgbClr val="000000"/>
                </a:solidFill>
                <a:cs typeface="Arial" panose="020B0604020202020204" pitchFamily="34" charset="0"/>
              </a:rPr>
              <a:t>Unsupervised Learning </a:t>
            </a:r>
          </a:p>
        </p:txBody>
      </p:sp>
      <p:sp>
        <p:nvSpPr>
          <p:cNvPr id="6147" name="TextBox 5">
            <a:extLst>
              <a:ext uri="{FF2B5EF4-FFF2-40B4-BE49-F238E27FC236}">
                <a16:creationId xmlns:a16="http://schemas.microsoft.com/office/drawing/2014/main" id="{F1FAB3D9-7622-4607-BC35-0AACDAE26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10584"/>
            <a:ext cx="152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>
                <a:solidFill>
                  <a:srgbClr val="000000"/>
                </a:solidFill>
                <a:latin typeface="Calibri" panose="020F0502020204030204" pitchFamily="34" charset="0"/>
              </a:rPr>
              <a:t>Slide </a:t>
            </a:r>
            <a:fld id="{1918BADA-E28B-482F-9987-58AB333C1DC5}" type="slidenum">
              <a:rPr lang="en-US" altLang="en-US" sz="1600" b="1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20</a:t>
            </a:fld>
            <a:endParaRPr lang="en-US" altLang="en-US" sz="16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99509C-7AE7-4C2C-84E0-646253DE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5447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E4D9-2340-466F-8D7B-C7804CBD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63F2C-D4D4-407D-B983-FFB092B89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333500"/>
            <a:ext cx="10337146" cy="4508499"/>
          </a:xfrm>
        </p:spPr>
        <p:txBody>
          <a:bodyPr/>
          <a:lstStyle/>
          <a:p>
            <a:pPr hangingPunct="0"/>
            <a:r>
              <a:rPr lang="en-US" sz="1600" dirty="0"/>
              <a:t>Kalman, R. E., 1960. "A New Approach to Linear Filtering and Prediction Problems". Journal of Basic Engineering. 82: 35. </a:t>
            </a:r>
            <a:r>
              <a:rPr lang="en-US" sz="1600" u="sng" dirty="0">
                <a:hlinkClick r:id="rId2" tooltip="Digital object identifier"/>
              </a:rPr>
              <a:t>doi</a:t>
            </a:r>
            <a:r>
              <a:rPr lang="en-US" sz="1600" dirty="0"/>
              <a:t>:</a:t>
            </a:r>
            <a:r>
              <a:rPr lang="en-US" sz="1600" u="sng" dirty="0">
                <a:hlinkClick r:id="rId3"/>
              </a:rPr>
              <a:t>10.1115/1.3662552</a:t>
            </a:r>
            <a:r>
              <a:rPr lang="en-US" sz="1600" dirty="0"/>
              <a:t>.</a:t>
            </a:r>
          </a:p>
          <a:p>
            <a:pPr hangingPunct="0"/>
            <a:r>
              <a:rPr lang="en-US" sz="1600" dirty="0"/>
              <a:t>Yu, Y., Chambon, S., Liu, Q. and Belaskie, J., 2018. Recorded Well Data Enriches the Testing of Automation Systems by Using a Deep Neural Network Approach, Presented at the SPE IADC Drilling Conference and Exhibition, March 2018, Fort Worth, Texas, USA. 6-8 March.</a:t>
            </a:r>
          </a:p>
          <a:p>
            <a:pPr hangingPunct="0"/>
            <a:r>
              <a:rPr lang="en-US" sz="1600" dirty="0"/>
              <a:t>Yu. Y., Liu, Q., Chambon, S., and Hamzah, M., Using Deep Kalman Filter to Predict Drilling Time Series, International Petroleum Technology Conference, March, 2019. Beijing, China</a:t>
            </a:r>
          </a:p>
          <a:p>
            <a:pPr hangingPunct="0"/>
            <a:r>
              <a:rPr lang="en-US" sz="1600" dirty="0"/>
              <a:t>Chen. W., Yu Y, Shen Y., Zhang Z., and Vesselinov, V., Automatic Drilling Dynamic Interpretation using Deep Learning, SPE Annual Technical Conference and Exhibition, Sept 2019, Canada</a:t>
            </a:r>
          </a:p>
          <a:p>
            <a:pPr hangingPunct="0"/>
            <a:r>
              <a:rPr lang="en-US" sz="1600" dirty="0"/>
              <a:t>C Jeong, Y Yu, D Mansour, V Vesselinov, and R Meehan, A Physics Model Embedded Hybrid Deep Neural Network for </a:t>
            </a:r>
            <a:r>
              <a:rPr lang="en-US" sz="1600" dirty="0" err="1"/>
              <a:t>Drillstring</a:t>
            </a:r>
            <a:r>
              <a:rPr lang="en-US" sz="1600" dirty="0"/>
              <a:t> Washout Detection. the SPE IADC Drilling Conference and Exhibition, March 2020, Galveston, TX, USA.</a:t>
            </a:r>
          </a:p>
          <a:p>
            <a:r>
              <a:rPr lang="en-US" dirty="0"/>
              <a:t>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11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7583" y="1626325"/>
            <a:ext cx="8763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00"/>
                </a:solidFill>
              </a:rPr>
              <a:t>Acknowledgements</a:t>
            </a:r>
          </a:p>
        </p:txBody>
      </p:sp>
      <p:sp>
        <p:nvSpPr>
          <p:cNvPr id="3" name="Title 8"/>
          <p:cNvSpPr txBox="1">
            <a:spLocks/>
          </p:cNvSpPr>
          <p:nvPr/>
        </p:nvSpPr>
        <p:spPr bwMode="auto">
          <a:xfrm>
            <a:off x="1689463" y="2382339"/>
            <a:ext cx="861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The authors would like to thank Schlumberger for the support and the permission of publication.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1049000" y="8050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chemeClr val="bg1"/>
                </a:solidFill>
                <a:latin typeface="Calibri" charset="0"/>
              </a:rPr>
              <a:t>Slide 4</a:t>
            </a:r>
          </a:p>
        </p:txBody>
      </p:sp>
    </p:spTree>
    <p:extLst>
      <p:ext uri="{BB962C8B-B14F-4D97-AF65-F5344CB8AC3E}">
        <p14:creationId xmlns:p14="http://schemas.microsoft.com/office/powerpoint/2010/main" val="428217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153F-0CC6-4EF6-9FF1-E11BBAA7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Kalman Filter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5DF8AAC-F2DA-405C-B57A-F9998CE035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2087" y="1686917"/>
                <a:ext cx="10515600" cy="251127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latin typeface="Cambria Math" panose="02040503050406030204" pitchFamily="18" charset="0"/>
                  </a:rPr>
                  <a:t>Where  </a:t>
                </a:r>
                <a:r>
                  <a:rPr lang="en-US" b="1" dirty="0">
                    <a:latin typeface="Cambria Math" panose="02040503050406030204" pitchFamily="18" charset="0"/>
                  </a:rPr>
                  <a:t>f </a:t>
                </a:r>
                <a:r>
                  <a:rPr lang="en-US" dirty="0">
                    <a:latin typeface="Cambria Math" panose="02040503050406030204" pitchFamily="18" charset="0"/>
                  </a:rPr>
                  <a:t>and </a:t>
                </a:r>
                <a:r>
                  <a:rPr lang="en-US" b="1" dirty="0">
                    <a:latin typeface="Cambria Math" panose="02040503050406030204" pitchFamily="18" charset="0"/>
                  </a:rPr>
                  <a:t>b</a:t>
                </a:r>
                <a:r>
                  <a:rPr lang="en-US" dirty="0">
                    <a:latin typeface="Cambria Math" panose="02040503050406030204" pitchFamily="18" charset="0"/>
                  </a:rPr>
                  <a:t> are transfer functions for the internal state Xt and the input Ut, h is the measurement function. </a:t>
                </a:r>
              </a:p>
              <a:p>
                <a:r>
                  <a:rPr lang="en-US" dirty="0">
                    <a:latin typeface="Cambria Math" panose="02040503050406030204" pitchFamily="18" charset="0"/>
                  </a:rPr>
                  <a:t>w and v are noise factors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5DF8AAC-F2DA-405C-B57A-F9998CE03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87" y="1686917"/>
                <a:ext cx="10515600" cy="2511271"/>
              </a:xfrm>
              <a:prstGeom prst="rect">
                <a:avLst/>
              </a:prstGeom>
              <a:blipFill>
                <a:blip r:embed="rId2"/>
                <a:stretch>
                  <a:fillRect l="-1217" r="-1913" b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0E28C2B-4215-42C5-9C8F-AA0EB44C4A7A}"/>
              </a:ext>
            </a:extLst>
          </p:cNvPr>
          <p:cNvSpPr txBox="1"/>
          <p:nvPr/>
        </p:nvSpPr>
        <p:spPr>
          <a:xfrm>
            <a:off x="3836894" y="4966447"/>
            <a:ext cx="914400" cy="9144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(Kalman, 1960)</a:t>
            </a:r>
          </a:p>
        </p:txBody>
      </p:sp>
    </p:spTree>
    <p:extLst>
      <p:ext uri="{BB962C8B-B14F-4D97-AF65-F5344CB8AC3E}">
        <p14:creationId xmlns:p14="http://schemas.microsoft.com/office/powerpoint/2010/main" val="2447388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/>
        </p:nvSpPr>
        <p:spPr bwMode="auto">
          <a:xfrm>
            <a:off x="380998" y="1281793"/>
            <a:ext cx="11362509" cy="45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Input and output are given, try to estimate the hidden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Non-linear: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Extended Kalman filter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Unscented Kalman filter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4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B875702-2BE3-463A-946B-F4DE30296E24}"/>
              </a:ext>
            </a:extLst>
          </p:cNvPr>
          <p:cNvSpPr txBox="1">
            <a:spLocks/>
          </p:cNvSpPr>
          <p:nvPr/>
        </p:nvSpPr>
        <p:spPr bwMode="auto">
          <a:xfrm>
            <a:off x="3762103" y="6503670"/>
            <a:ext cx="842989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IPTC-19207 • Deep Kalman Filter for Drilling Time Series • Y. Yu et 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40E6A4-6695-4792-909E-3CBBC1E1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75" y="587877"/>
            <a:ext cx="10186507" cy="470214"/>
          </a:xfrm>
        </p:spPr>
        <p:txBody>
          <a:bodyPr/>
          <a:lstStyle/>
          <a:p>
            <a:r>
              <a:rPr lang="en-US" dirty="0"/>
              <a:t>Introduction to Kalman Filter (Cont’d)</a:t>
            </a:r>
          </a:p>
        </p:txBody>
      </p:sp>
    </p:spTree>
    <p:extLst>
      <p:ext uri="{BB962C8B-B14F-4D97-AF65-F5344CB8AC3E}">
        <p14:creationId xmlns:p14="http://schemas.microsoft.com/office/powerpoint/2010/main" val="27684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A39BA-FA73-4F1F-8CDE-83703544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Drilling System Overview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7D9F94-B994-439A-9EE5-07C5430282A1}"/>
              </a:ext>
            </a:extLst>
          </p:cNvPr>
          <p:cNvGrpSpPr/>
          <p:nvPr/>
        </p:nvGrpSpPr>
        <p:grpSpPr>
          <a:xfrm>
            <a:off x="1272375" y="2028873"/>
            <a:ext cx="7593486" cy="3578044"/>
            <a:chOff x="443140" y="1912332"/>
            <a:chExt cx="7593486" cy="357804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4896C3-B169-44BA-9413-4365BF471011}"/>
                </a:ext>
              </a:extLst>
            </p:cNvPr>
            <p:cNvSpPr/>
            <p:nvPr/>
          </p:nvSpPr>
          <p:spPr>
            <a:xfrm>
              <a:off x="443140" y="4603492"/>
              <a:ext cx="7593486" cy="88688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E7DE23-759E-4C02-9CEB-BB957EBA242C}"/>
                </a:ext>
              </a:extLst>
            </p:cNvPr>
            <p:cNvSpPr/>
            <p:nvPr/>
          </p:nvSpPr>
          <p:spPr>
            <a:xfrm>
              <a:off x="443140" y="3919189"/>
              <a:ext cx="7593486" cy="68130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92D9FA-4E11-4C09-ABF1-058A803435DF}"/>
                </a:ext>
              </a:extLst>
            </p:cNvPr>
            <p:cNvSpPr/>
            <p:nvPr/>
          </p:nvSpPr>
          <p:spPr>
            <a:xfrm>
              <a:off x="443140" y="2715547"/>
              <a:ext cx="7593486" cy="1200647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" descr="C:\Documents and Settings\WChen01\Local Settings\Temporary Internet Files\Content.IE5\AL8T2BKR\MC900310606[1].wmf">
              <a:extLst>
                <a:ext uri="{FF2B5EF4-FFF2-40B4-BE49-F238E27FC236}">
                  <a16:creationId xmlns:a16="http://schemas.microsoft.com/office/drawing/2014/main" id="{B83D73A0-B7A4-4FFC-91A3-AC7F83693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3489" y="1912332"/>
              <a:ext cx="998518" cy="896485"/>
            </a:xfrm>
            <a:prstGeom prst="rect">
              <a:avLst/>
            </a:prstGeom>
            <a:noFill/>
          </p:spPr>
        </p:pic>
        <p:sp>
          <p:nvSpPr>
            <p:cNvPr id="9" name="Arc 8">
              <a:extLst>
                <a:ext uri="{FF2B5EF4-FFF2-40B4-BE49-F238E27FC236}">
                  <a16:creationId xmlns:a16="http://schemas.microsoft.com/office/drawing/2014/main" id="{D691FC38-2113-4792-84CE-B471E75DDBB6}"/>
                </a:ext>
              </a:extLst>
            </p:cNvPr>
            <p:cNvSpPr/>
            <p:nvPr/>
          </p:nvSpPr>
          <p:spPr>
            <a:xfrm>
              <a:off x="1712748" y="2115775"/>
              <a:ext cx="3585940" cy="2888674"/>
            </a:xfrm>
            <a:prstGeom prst="arc">
              <a:avLst>
                <a:gd name="adj1" fmla="val 5706835"/>
                <a:gd name="adj2" fmla="val 1079729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2BCFF8-BF2F-4B89-AFD7-3AF288135081}"/>
                </a:ext>
              </a:extLst>
            </p:cNvPr>
            <p:cNvCxnSpPr>
              <a:cxnSpLocks/>
            </p:cNvCxnSpPr>
            <p:nvPr/>
          </p:nvCxnSpPr>
          <p:spPr>
            <a:xfrm>
              <a:off x="1712748" y="2808817"/>
              <a:ext cx="0" cy="7512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F59055-0861-4519-B99C-6A4FB1982BFA}"/>
                </a:ext>
              </a:extLst>
            </p:cNvPr>
            <p:cNvCxnSpPr>
              <a:cxnSpLocks/>
            </p:cNvCxnSpPr>
            <p:nvPr/>
          </p:nvCxnSpPr>
          <p:spPr>
            <a:xfrm>
              <a:off x="3359378" y="5004449"/>
              <a:ext cx="318031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EC540A-84AA-47B1-9F87-DA79D6051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31525" y="4774589"/>
              <a:ext cx="727308" cy="49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7706411-6202-47B2-94C6-B07B3D723479}"/>
              </a:ext>
            </a:extLst>
          </p:cNvPr>
          <p:cNvSpPr txBox="1"/>
          <p:nvPr/>
        </p:nvSpPr>
        <p:spPr>
          <a:xfrm>
            <a:off x="3707136" y="1452123"/>
            <a:ext cx="3653624" cy="9144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Drilling Rig, Drilling Pipes, BHA, etc.</a:t>
            </a:r>
          </a:p>
          <a:p>
            <a:pPr>
              <a:lnSpc>
                <a:spcPts val="188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Earth Model</a:t>
            </a:r>
          </a:p>
          <a:p>
            <a:pPr>
              <a:lnSpc>
                <a:spcPts val="188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Driller: 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Observables (Measurements)	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Decision/Action (Control)</a:t>
            </a:r>
          </a:p>
          <a:p>
            <a:pPr>
              <a:lnSpc>
                <a:spcPts val="188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	</a:t>
            </a:r>
          </a:p>
          <a:p>
            <a:pPr>
              <a:lnSpc>
                <a:spcPts val="1880"/>
              </a:lnSpc>
            </a:pP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lnSpc>
                <a:spcPts val="1880"/>
              </a:lnSpc>
            </a:pPr>
            <a:endParaRPr lang="en-US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2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6D9BACB-0342-4A5C-A65A-D892E135ED25}"/>
                  </a:ext>
                </a:extLst>
              </p:cNvPr>
              <p:cNvSpPr/>
              <p:nvPr/>
            </p:nvSpPr>
            <p:spPr>
              <a:xfrm>
                <a:off x="5652325" y="1425250"/>
                <a:ext cx="609600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U: rig controls – the RPM, WOB, etc.</a:t>
                </a: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Z: the measurement – HKLD, SPPA, etc. </a:t>
                </a: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X: the internal state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6D9BACB-0342-4A5C-A65A-D892E135E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325" y="1425250"/>
                <a:ext cx="6096000" cy="1569660"/>
              </a:xfrm>
              <a:prstGeom prst="rect">
                <a:avLst/>
              </a:prstGeom>
              <a:blipFill>
                <a:blip r:embed="rId2"/>
                <a:stretch>
                  <a:fillRect l="-1500" t="-2724" b="-8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7984288-2089-4676-AC8C-6F5A7F2607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9775" y="4183353"/>
                <a:ext cx="4989119" cy="209904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7984288-2089-4676-AC8C-6F5A7F260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775" y="4183353"/>
                <a:ext cx="4989119" cy="20990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2">
            <a:extLst>
              <a:ext uri="{FF2B5EF4-FFF2-40B4-BE49-F238E27FC236}">
                <a16:creationId xmlns:a16="http://schemas.microsoft.com/office/drawing/2014/main" id="{93BFFE6B-D6F1-4370-A8E8-3BA35584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44" y="506332"/>
            <a:ext cx="10186507" cy="470214"/>
          </a:xfrm>
        </p:spPr>
        <p:txBody>
          <a:bodyPr/>
          <a:lstStyle/>
          <a:p>
            <a:r>
              <a:rPr lang="en-US" dirty="0"/>
              <a:t>Rig Dynamics Representation Using Kalman Filter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DA8EFF-A877-49B4-BD22-BFEA91F771B0}"/>
              </a:ext>
            </a:extLst>
          </p:cNvPr>
          <p:cNvGrpSpPr/>
          <p:nvPr/>
        </p:nvGrpSpPr>
        <p:grpSpPr>
          <a:xfrm>
            <a:off x="1315941" y="3367376"/>
            <a:ext cx="4210854" cy="2192593"/>
            <a:chOff x="443140" y="1912332"/>
            <a:chExt cx="7593486" cy="35780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F7489A-77F6-4D82-88E7-41C681A44380}"/>
                </a:ext>
              </a:extLst>
            </p:cNvPr>
            <p:cNvSpPr/>
            <p:nvPr/>
          </p:nvSpPr>
          <p:spPr>
            <a:xfrm>
              <a:off x="443140" y="4603492"/>
              <a:ext cx="7593486" cy="88688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5F7E0D-C5FA-4BC0-BA24-B4CA81B20439}"/>
                </a:ext>
              </a:extLst>
            </p:cNvPr>
            <p:cNvSpPr/>
            <p:nvPr/>
          </p:nvSpPr>
          <p:spPr>
            <a:xfrm>
              <a:off x="443140" y="3919189"/>
              <a:ext cx="7593486" cy="68130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9FE18C-8091-414B-A055-280379AD4728}"/>
                </a:ext>
              </a:extLst>
            </p:cNvPr>
            <p:cNvSpPr/>
            <p:nvPr/>
          </p:nvSpPr>
          <p:spPr>
            <a:xfrm>
              <a:off x="443140" y="2715547"/>
              <a:ext cx="7593486" cy="1200647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" descr="C:\Documents and Settings\WChen01\Local Settings\Temporary Internet Files\Content.IE5\AL8T2BKR\MC900310606[1].wmf">
              <a:extLst>
                <a:ext uri="{FF2B5EF4-FFF2-40B4-BE49-F238E27FC236}">
                  <a16:creationId xmlns:a16="http://schemas.microsoft.com/office/drawing/2014/main" id="{6DA841DE-5E5A-42D6-B272-7F2BCC1CA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3489" y="1912332"/>
              <a:ext cx="998518" cy="896485"/>
            </a:xfrm>
            <a:prstGeom prst="rect">
              <a:avLst/>
            </a:prstGeom>
            <a:noFill/>
          </p:spPr>
        </p:pic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A2A8590-6F10-4EA1-AACD-D3E6659D7DC7}"/>
                </a:ext>
              </a:extLst>
            </p:cNvPr>
            <p:cNvSpPr/>
            <p:nvPr/>
          </p:nvSpPr>
          <p:spPr>
            <a:xfrm>
              <a:off x="1712748" y="2115775"/>
              <a:ext cx="3585940" cy="2888674"/>
            </a:xfrm>
            <a:prstGeom prst="arc">
              <a:avLst>
                <a:gd name="adj1" fmla="val 5706835"/>
                <a:gd name="adj2" fmla="val 1079729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0ED5E45-C4D3-4F17-8F34-02544BA9AC35}"/>
                </a:ext>
              </a:extLst>
            </p:cNvPr>
            <p:cNvCxnSpPr>
              <a:cxnSpLocks/>
            </p:cNvCxnSpPr>
            <p:nvPr/>
          </p:nvCxnSpPr>
          <p:spPr>
            <a:xfrm>
              <a:off x="1712748" y="2808817"/>
              <a:ext cx="0" cy="75129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6F34883-15DE-424B-A6F7-3A1C510AD1D9}"/>
                </a:ext>
              </a:extLst>
            </p:cNvPr>
            <p:cNvCxnSpPr>
              <a:cxnSpLocks/>
            </p:cNvCxnSpPr>
            <p:nvPr/>
          </p:nvCxnSpPr>
          <p:spPr>
            <a:xfrm>
              <a:off x="3359378" y="5004449"/>
              <a:ext cx="318031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9819B91-8016-4B8F-808D-961F987F2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31525" y="4774589"/>
              <a:ext cx="727308" cy="49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Graphic 17" descr="Head with gears">
            <a:extLst>
              <a:ext uri="{FF2B5EF4-FFF2-40B4-BE49-F238E27FC236}">
                <a16:creationId xmlns:a16="http://schemas.microsoft.com/office/drawing/2014/main" id="{D92EAA53-F1D6-4C19-8836-622217838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2666" y="1803640"/>
            <a:ext cx="914400" cy="914400"/>
          </a:xfrm>
          <a:prstGeom prst="rect">
            <a:avLst/>
          </a:pr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80D69411-D9A4-4A04-8ADA-AD82AB5EC654}"/>
              </a:ext>
            </a:extLst>
          </p:cNvPr>
          <p:cNvSpPr/>
          <p:nvPr/>
        </p:nvSpPr>
        <p:spPr>
          <a:xfrm>
            <a:off x="663935" y="2460929"/>
            <a:ext cx="1387174" cy="1284135"/>
          </a:xfrm>
          <a:prstGeom prst="arc">
            <a:avLst>
              <a:gd name="adj1" fmla="val 16199998"/>
              <a:gd name="adj2" fmla="val 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72AE572-02EA-4C3C-B627-3E57317DC3AE}"/>
              </a:ext>
            </a:extLst>
          </p:cNvPr>
          <p:cNvSpPr/>
          <p:nvPr/>
        </p:nvSpPr>
        <p:spPr>
          <a:xfrm rot="11360469">
            <a:off x="974376" y="2273033"/>
            <a:ext cx="1387174" cy="1284135"/>
          </a:xfrm>
          <a:prstGeom prst="arc">
            <a:avLst>
              <a:gd name="adj1" fmla="val 16199998"/>
              <a:gd name="adj2" fmla="val 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BEF7EF-2E34-47C5-AD86-04950521AE62}"/>
              </a:ext>
            </a:extLst>
          </p:cNvPr>
          <p:cNvSpPr txBox="1"/>
          <p:nvPr/>
        </p:nvSpPr>
        <p:spPr>
          <a:xfrm>
            <a:off x="1743127" y="2330824"/>
            <a:ext cx="914400" cy="9144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Control: 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5F91E0-0E99-4355-8068-B384E6B39704}"/>
              </a:ext>
            </a:extLst>
          </p:cNvPr>
          <p:cNvSpPr txBox="1"/>
          <p:nvPr/>
        </p:nvSpPr>
        <p:spPr>
          <a:xfrm>
            <a:off x="296362" y="3038792"/>
            <a:ext cx="914400" cy="9144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Measurement: 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3F707E-37F1-4F98-B5C5-0E6F1CD0D9EB}"/>
              </a:ext>
            </a:extLst>
          </p:cNvPr>
          <p:cNvSpPr txBox="1"/>
          <p:nvPr/>
        </p:nvSpPr>
        <p:spPr>
          <a:xfrm>
            <a:off x="2449745" y="3612332"/>
            <a:ext cx="914400" cy="9144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1880"/>
              </a:lnSpc>
            </a:pPr>
            <a:r>
              <a:rPr lang="en-US" dirty="0">
                <a:latin typeface="Arial Narrow" charset="0"/>
                <a:ea typeface="Arial Narrow" charset="0"/>
                <a:cs typeface="Arial Narrow" charset="0"/>
              </a:rPr>
              <a:t>Internal state: X</a:t>
            </a:r>
          </a:p>
        </p:txBody>
      </p:sp>
    </p:spTree>
    <p:extLst>
      <p:ext uri="{BB962C8B-B14F-4D97-AF65-F5344CB8AC3E}">
        <p14:creationId xmlns:p14="http://schemas.microsoft.com/office/powerpoint/2010/main" val="93508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7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5E1B9D-4F56-4D20-ABB4-FD089FA1B554}"/>
              </a:ext>
            </a:extLst>
          </p:cNvPr>
          <p:cNvSpPr txBox="1">
            <a:spLocks/>
          </p:cNvSpPr>
          <p:nvPr/>
        </p:nvSpPr>
        <p:spPr>
          <a:xfrm>
            <a:off x="906982" y="1404839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Solving the Kalman filter with Deep Neural Networks</a:t>
            </a:r>
          </a:p>
          <a:p>
            <a:pPr lvl="1"/>
            <a:r>
              <a:rPr lang="en-US" dirty="0"/>
              <a:t>Not focus on the values of the hidden states</a:t>
            </a:r>
          </a:p>
          <a:p>
            <a:pPr lvl="1"/>
            <a:r>
              <a:rPr lang="en-US" dirty="0"/>
              <a:t>The hidden states can be implicitly defined with neurons</a:t>
            </a:r>
          </a:p>
          <a:p>
            <a:pPr lvl="1"/>
            <a:r>
              <a:rPr lang="en-US" b="1" dirty="0"/>
              <a:t>Goal is the predict the response/output from input</a:t>
            </a:r>
          </a:p>
          <a:p>
            <a:pPr lvl="1"/>
            <a:endParaRPr lang="en-US" dirty="0"/>
          </a:p>
          <a:p>
            <a:r>
              <a:rPr lang="en-US" dirty="0"/>
              <a:t>The big question: Can the neural network capture the complex physics of a drilling rig?</a:t>
            </a:r>
          </a:p>
          <a:p>
            <a:pPr lvl="1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038B22-3AE1-44E4-A563-162E20C1B2DB}"/>
              </a:ext>
            </a:extLst>
          </p:cNvPr>
          <p:cNvSpPr txBox="1">
            <a:spLocks/>
          </p:cNvSpPr>
          <p:nvPr/>
        </p:nvSpPr>
        <p:spPr bwMode="auto">
          <a:xfrm>
            <a:off x="3762103" y="6503670"/>
            <a:ext cx="842989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IPTC-19207 • Deep Kalman Filter for Drilling Time Series • Y. Yu et al.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51A96-E3A0-4C92-8DA4-33231987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4" y="560879"/>
            <a:ext cx="10186507" cy="470214"/>
          </a:xfrm>
        </p:spPr>
        <p:txBody>
          <a:bodyPr/>
          <a:lstStyle/>
          <a:p>
            <a:r>
              <a:rPr lang="en-US" dirty="0"/>
              <a:t>Data-Driven Method</a:t>
            </a:r>
          </a:p>
        </p:txBody>
      </p:sp>
    </p:spTree>
    <p:extLst>
      <p:ext uri="{BB962C8B-B14F-4D97-AF65-F5344CB8AC3E}">
        <p14:creationId xmlns:p14="http://schemas.microsoft.com/office/powerpoint/2010/main" val="128650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8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721759-5B02-44A4-B9A4-C90B7C0E9D4B}"/>
              </a:ext>
            </a:extLst>
          </p:cNvPr>
          <p:cNvGrpSpPr/>
          <p:nvPr/>
        </p:nvGrpSpPr>
        <p:grpSpPr>
          <a:xfrm>
            <a:off x="2167728" y="2534889"/>
            <a:ext cx="7766270" cy="3274857"/>
            <a:chOff x="2390245" y="1397958"/>
            <a:chExt cx="7766270" cy="327485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BF6105-01CA-44A4-B5AC-CC37029E17F6}"/>
                </a:ext>
              </a:extLst>
            </p:cNvPr>
            <p:cNvSpPr/>
            <p:nvPr/>
          </p:nvSpPr>
          <p:spPr>
            <a:xfrm>
              <a:off x="5309876" y="1397958"/>
              <a:ext cx="2354284" cy="32748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CECE7F9-022C-4C3E-92E9-5284038F0166}"/>
                </a:ext>
              </a:extLst>
            </p:cNvPr>
            <p:cNvSpPr/>
            <p:nvPr/>
          </p:nvSpPr>
          <p:spPr>
            <a:xfrm>
              <a:off x="2919373" y="1825112"/>
              <a:ext cx="148046" cy="11059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D9E1AC-C8DB-46F5-8C61-F407021C95C5}"/>
                </a:ext>
              </a:extLst>
            </p:cNvPr>
            <p:cNvSpPr txBox="1"/>
            <p:nvPr/>
          </p:nvSpPr>
          <p:spPr>
            <a:xfrm flipH="1">
              <a:off x="2390245" y="2173453"/>
              <a:ext cx="1057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  <a:r>
                <a:rPr lang="en-US" sz="1200" dirty="0"/>
                <a:t>t-1</a:t>
              </a:r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1986513-FF0E-47F6-97C1-B8A9CF23E28A}"/>
                </a:ext>
              </a:extLst>
            </p:cNvPr>
            <p:cNvSpPr/>
            <p:nvPr/>
          </p:nvSpPr>
          <p:spPr>
            <a:xfrm>
              <a:off x="3624531" y="1981865"/>
              <a:ext cx="1332411" cy="7924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4DB0464-F269-47A4-8AC4-435AC1BA5753}"/>
                </a:ext>
              </a:extLst>
            </p:cNvPr>
            <p:cNvCxnSpPr>
              <a:stCxn id="7" idx="3"/>
              <a:endCxn id="9" idx="1"/>
            </p:cNvCxnSpPr>
            <p:nvPr/>
          </p:nvCxnSpPr>
          <p:spPr>
            <a:xfrm flipV="1">
              <a:off x="3067419" y="2378105"/>
              <a:ext cx="557112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C31E4F9-451E-429B-9EE1-FC2DF14331B8}"/>
                </a:ext>
              </a:extLst>
            </p:cNvPr>
            <p:cNvSpPr/>
            <p:nvPr/>
          </p:nvSpPr>
          <p:spPr>
            <a:xfrm>
              <a:off x="5584197" y="3413200"/>
              <a:ext cx="749008" cy="7924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690E566-B353-48B5-8DE4-0EC2102C78FB}"/>
                </a:ext>
              </a:extLst>
            </p:cNvPr>
            <p:cNvSpPr/>
            <p:nvPr/>
          </p:nvSpPr>
          <p:spPr>
            <a:xfrm>
              <a:off x="5733356" y="2173454"/>
              <a:ext cx="452846" cy="4093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C8468CE-A0C3-413C-AA47-C62402F21922}"/>
                </a:ext>
              </a:extLst>
            </p:cNvPr>
            <p:cNvCxnSpPr>
              <a:stCxn id="9" idx="3"/>
              <a:endCxn id="12" idx="1"/>
            </p:cNvCxnSpPr>
            <p:nvPr/>
          </p:nvCxnSpPr>
          <p:spPr>
            <a:xfrm>
              <a:off x="4956942" y="2378105"/>
              <a:ext cx="77641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11BB264-7BA6-4E15-AD9F-AE85C9336990}"/>
                </a:ext>
              </a:extLst>
            </p:cNvPr>
            <p:cNvCxnSpPr>
              <a:cxnSpLocks/>
              <a:stCxn id="11" idx="0"/>
              <a:endCxn id="12" idx="2"/>
            </p:cNvCxnSpPr>
            <p:nvPr/>
          </p:nvCxnSpPr>
          <p:spPr>
            <a:xfrm flipV="1">
              <a:off x="5958701" y="2582757"/>
              <a:ext cx="1078" cy="8304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5059822-4D61-4805-800D-EAE84F504D89}"/>
                </a:ext>
              </a:extLst>
            </p:cNvPr>
            <p:cNvCxnSpPr>
              <a:cxnSpLocks/>
              <a:stCxn id="12" idx="3"/>
              <a:endCxn id="16" idx="1"/>
            </p:cNvCxnSpPr>
            <p:nvPr/>
          </p:nvCxnSpPr>
          <p:spPr>
            <a:xfrm>
              <a:off x="6186202" y="2378106"/>
              <a:ext cx="20942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30C8E6D-6F82-428D-8EA8-1CD72DCF2202}"/>
                </a:ext>
              </a:extLst>
            </p:cNvPr>
            <p:cNvSpPr/>
            <p:nvPr/>
          </p:nvSpPr>
          <p:spPr>
            <a:xfrm>
              <a:off x="8280444" y="1981866"/>
              <a:ext cx="1017958" cy="7924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B8A4F1-9373-45C2-B45B-6CCED11D8B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0837" y="2378105"/>
              <a:ext cx="548640" cy="43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799B34-5109-45BB-8493-764BBF62E992}"/>
                </a:ext>
              </a:extLst>
            </p:cNvPr>
            <p:cNvSpPr txBox="1"/>
            <p:nvPr/>
          </p:nvSpPr>
          <p:spPr>
            <a:xfrm>
              <a:off x="9813151" y="2173453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sz="1200" dirty="0"/>
                <a:t>t</a:t>
              </a:r>
              <a:endParaRPr lang="en-US" dirty="0"/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97BF0301-6982-4EDB-8F61-A56A3092C4CA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rot="5400000">
              <a:off x="6130087" y="2581226"/>
              <a:ext cx="1431333" cy="102509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2B0A2D-A340-4C17-B656-290215952C7D}"/>
                </a:ext>
              </a:extLst>
            </p:cNvPr>
            <p:cNvSpPr txBox="1"/>
            <p:nvPr/>
          </p:nvSpPr>
          <p:spPr>
            <a:xfrm>
              <a:off x="7706097" y="2031379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sz="1200" dirty="0"/>
                <a:t>t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CE657A-489C-427E-BD21-A7E290364447}"/>
                </a:ext>
              </a:extLst>
            </p:cNvPr>
            <p:cNvSpPr txBox="1"/>
            <p:nvPr/>
          </p:nvSpPr>
          <p:spPr>
            <a:xfrm>
              <a:off x="7203447" y="151870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2CA12D1-DF4D-44AD-BB77-24BB95A82BD9}"/>
                </a:ext>
              </a:extLst>
            </p:cNvPr>
            <p:cNvSpPr/>
            <p:nvPr/>
          </p:nvSpPr>
          <p:spPr>
            <a:xfrm>
              <a:off x="6541396" y="3413200"/>
              <a:ext cx="683623" cy="7924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  <a:r>
                <a:rPr lang="en-US" baseline="30000" dirty="0"/>
                <a:t>-1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0F66EE4-A94C-4601-9E4D-FB67F264DAA6}"/>
                  </a:ext>
                </a:extLst>
              </p:cNvPr>
              <p:cNvSpPr/>
              <p:nvPr/>
            </p:nvSpPr>
            <p:spPr>
              <a:xfrm>
                <a:off x="2059094" y="1430282"/>
                <a:ext cx="3028265" cy="710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+1 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0F66EE4-A94C-4601-9E4D-FB67F264D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094" y="1430282"/>
                <a:ext cx="3028265" cy="7101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ubtitle 2">
            <a:extLst>
              <a:ext uri="{FF2B5EF4-FFF2-40B4-BE49-F238E27FC236}">
                <a16:creationId xmlns:a16="http://schemas.microsoft.com/office/drawing/2014/main" id="{C19F59F1-AB90-42AC-8D2B-C6BA82C0E957}"/>
              </a:ext>
            </a:extLst>
          </p:cNvPr>
          <p:cNvSpPr txBox="1">
            <a:spLocks/>
          </p:cNvSpPr>
          <p:nvPr/>
        </p:nvSpPr>
        <p:spPr bwMode="auto">
          <a:xfrm>
            <a:off x="3762103" y="6503670"/>
            <a:ext cx="842989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IPTC-19207 • Deep Kalman Filter for Drilling Time Series • Y. Yu et 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A5D68-E641-4BAE-A42E-C02F24324480}"/>
              </a:ext>
            </a:extLst>
          </p:cNvPr>
          <p:cNvSpPr txBox="1"/>
          <p:nvPr/>
        </p:nvSpPr>
        <p:spPr>
          <a:xfrm>
            <a:off x="3165760" y="3987651"/>
            <a:ext cx="180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 Extractor</a:t>
            </a:r>
          </a:p>
          <a:p>
            <a:r>
              <a:rPr lang="en-US" dirty="0"/>
              <a:t>CNN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E6470A-CBCA-4308-BFE2-3D84AC42218A}"/>
              </a:ext>
            </a:extLst>
          </p:cNvPr>
          <p:cNvSpPr txBox="1"/>
          <p:nvPr/>
        </p:nvSpPr>
        <p:spPr>
          <a:xfrm>
            <a:off x="5703967" y="5792509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Recurrent:</a:t>
            </a:r>
          </a:p>
          <a:p>
            <a:r>
              <a:rPr lang="en-US" dirty="0"/>
              <a:t>RNN, LSTM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D0B53F-000E-4F0E-97EB-671E1AF83364}"/>
              </a:ext>
            </a:extLst>
          </p:cNvPr>
          <p:cNvSpPr txBox="1"/>
          <p:nvPr/>
        </p:nvSpPr>
        <p:spPr>
          <a:xfrm>
            <a:off x="7920357" y="3987651"/>
            <a:ext cx="262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Classification/Regression: </a:t>
            </a:r>
          </a:p>
          <a:p>
            <a:r>
              <a:rPr lang="en-US" dirty="0"/>
              <a:t>Fully Connected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711F2138-04D0-4D39-88EB-DA1D9D9A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4" y="560879"/>
            <a:ext cx="10186507" cy="470214"/>
          </a:xfrm>
        </p:spPr>
        <p:txBody>
          <a:bodyPr/>
          <a:lstStyle/>
          <a:p>
            <a:r>
              <a:rPr lang="en-US" dirty="0"/>
              <a:t>Graphic Representation of Kalman Filter Equations</a:t>
            </a:r>
          </a:p>
        </p:txBody>
      </p:sp>
    </p:spTree>
    <p:extLst>
      <p:ext uri="{BB962C8B-B14F-4D97-AF65-F5344CB8AC3E}">
        <p14:creationId xmlns:p14="http://schemas.microsoft.com/office/powerpoint/2010/main" val="15478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049000" y="8051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Calibri" charset="0"/>
              </a:rPr>
              <a:t>Slide </a:t>
            </a:r>
            <a:fld id="{5088AE75-44EE-2E4F-8BDD-4886BB9BE29C}" type="slidenum">
              <a:rPr lang="en-US" sz="1200" b="1">
                <a:solidFill>
                  <a:srgbClr val="000000"/>
                </a:solidFill>
                <a:latin typeface="Calibri" charset="0"/>
              </a:rPr>
              <a:pPr algn="r" eaLnBrk="1" hangingPunct="1"/>
              <a:t>9</a:t>
            </a:fld>
            <a:endParaRPr lang="en-US" sz="12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8742F-25BD-4055-842D-0044D88A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70777"/>
            <a:ext cx="4855411" cy="4318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C6BB9-348E-4E01-ABF7-1B44B1AF1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303985"/>
            <a:ext cx="6475939" cy="3969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7039A1-411D-4E72-932F-921D20490D05}"/>
                  </a:ext>
                </a:extLst>
              </p:cNvPr>
              <p:cNvSpPr txBox="1"/>
              <p:nvPr/>
            </p:nvSpPr>
            <p:spPr>
              <a:xfrm>
                <a:off x="6292742" y="1316870"/>
                <a:ext cx="4863253" cy="8238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7039A1-411D-4E72-932F-921D20490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742" y="1316870"/>
                <a:ext cx="4863253" cy="8238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6EF91BB3-2C6C-4AC1-B9C9-B58A82A24BAC}"/>
              </a:ext>
            </a:extLst>
          </p:cNvPr>
          <p:cNvSpPr txBox="1">
            <a:spLocks/>
          </p:cNvSpPr>
          <p:nvPr/>
        </p:nvSpPr>
        <p:spPr bwMode="auto">
          <a:xfrm>
            <a:off x="3762103" y="6503670"/>
            <a:ext cx="8429897" cy="2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cs typeface="Arial" charset="0"/>
              </a:rPr>
              <a:t>IPTC-19207 • Deep Kalman Filter for Drilling Time Series • Y. Yu et al.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08FC6A-550B-46C6-844C-2737C92BC452}"/>
              </a:ext>
            </a:extLst>
          </p:cNvPr>
          <p:cNvSpPr/>
          <p:nvPr/>
        </p:nvSpPr>
        <p:spPr>
          <a:xfrm>
            <a:off x="3022117" y="573449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SPE-189591-MS</a:t>
            </a:r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D67DBBB-1EBF-46F2-A32F-E7644236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4" y="560879"/>
            <a:ext cx="10186507" cy="470214"/>
          </a:xfrm>
        </p:spPr>
        <p:txBody>
          <a:bodyPr/>
          <a:lstStyle/>
          <a:p>
            <a:r>
              <a:rPr lang="en-US" dirty="0"/>
              <a:t>Architecture (for data generation)</a:t>
            </a:r>
          </a:p>
        </p:txBody>
      </p:sp>
    </p:spTree>
    <p:extLst>
      <p:ext uri="{BB962C8B-B14F-4D97-AF65-F5344CB8AC3E}">
        <p14:creationId xmlns:p14="http://schemas.microsoft.com/office/powerpoint/2010/main" val="222277303"/>
      </p:ext>
    </p:extLst>
  </p:cSld>
  <p:clrMapOvr>
    <a:masterClrMapping/>
  </p:clrMapOvr>
</p:sld>
</file>

<file path=ppt/theme/theme1.xml><?xml version="1.0" encoding="utf-8"?>
<a:theme xmlns:a="http://schemas.openxmlformats.org/drawingml/2006/main" name="WCL">
  <a:themeElements>
    <a:clrScheme name="SLB-40-Platforms">
      <a:dk1>
        <a:srgbClr val="595959"/>
      </a:dk1>
      <a:lt1>
        <a:srgbClr val="FFFFFF"/>
      </a:lt1>
      <a:dk2>
        <a:srgbClr val="375D6E"/>
      </a:dk2>
      <a:lt2>
        <a:srgbClr val="E7E6E6"/>
      </a:lt2>
      <a:accent1>
        <a:srgbClr val="22B9A2"/>
      </a:accent1>
      <a:accent2>
        <a:srgbClr val="009FC2"/>
      </a:accent2>
      <a:accent3>
        <a:srgbClr val="A0CF67"/>
      </a:accent3>
      <a:accent4>
        <a:srgbClr val="FFC528"/>
      </a:accent4>
      <a:accent5>
        <a:srgbClr val="004483"/>
      </a:accent5>
      <a:accent6>
        <a:srgbClr val="4D4D4E"/>
      </a:accent6>
      <a:hlink>
        <a:srgbClr val="009FC2"/>
      </a:hlink>
      <a:folHlink>
        <a:srgbClr val="009F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5715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lIns="0" tIns="0" rIns="0" bIns="0" rtlCol="0" anchor="t" anchorCtr="0">
        <a:noAutofit/>
      </a:bodyPr>
      <a:lstStyle>
        <a:defPPr>
          <a:lnSpc>
            <a:spcPts val="1880"/>
          </a:lnSpc>
          <a:defRPr dirty="0" smtClean="0">
            <a:latin typeface="Arial Narrow" charset="0"/>
            <a:ea typeface="Arial Narrow" charset="0"/>
            <a:cs typeface="Arial Narrow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CL" id="{C0EA8486-AF30-4D7F-83B3-EAEC920ACE0F}" vid="{BF4C0875-0D26-4867-8ABF-BF0E7D08D2F4}"/>
    </a:ext>
  </a:extLst>
</a:theme>
</file>

<file path=ppt/theme/theme2.xml><?xml version="1.0" encoding="utf-8"?>
<a:theme xmlns:a="http://schemas.openxmlformats.org/drawingml/2006/main" name="2_Internal Slides">
  <a:themeElements>
    <a:clrScheme name="DELFI">
      <a:dk1>
        <a:srgbClr val="333640"/>
      </a:dk1>
      <a:lt1>
        <a:srgbClr val="FFFFFF"/>
      </a:lt1>
      <a:dk2>
        <a:srgbClr val="8794A1"/>
      </a:dk2>
      <a:lt2>
        <a:srgbClr val="FFFFFF"/>
      </a:lt2>
      <a:accent1>
        <a:srgbClr val="333640"/>
      </a:accent1>
      <a:accent2>
        <a:srgbClr val="8794A1"/>
      </a:accent2>
      <a:accent3>
        <a:srgbClr val="7DEDE0"/>
      </a:accent3>
      <a:accent4>
        <a:srgbClr val="FC6E4D"/>
      </a:accent4>
      <a:accent5>
        <a:srgbClr val="494D5B"/>
      </a:accent5>
      <a:accent6>
        <a:srgbClr val="A6B0BA"/>
      </a:accent6>
      <a:hlink>
        <a:srgbClr val="7DEDE0"/>
      </a:hlink>
      <a:folHlink>
        <a:srgbClr val="FC6E4D"/>
      </a:folHlink>
    </a:clrScheme>
    <a:fontScheme name="SI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000" dirty="0" err="1" smtClean="0">
            <a:latin typeface="Arial Narrow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err="1" smtClean="0">
            <a:latin typeface="Arial Narrow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L_DDPG_presentation_LnL_v3.pptx" id="{84F3DE0C-4AAC-4F8F-9D5A-12D4AF374B01}" vid="{C310AA8A-05E0-431C-9176-8633C5C79641}"/>
    </a:ext>
  </a:extLst>
</a:theme>
</file>

<file path=ppt/theme/theme3.xml><?xml version="1.0" encoding="utf-8"?>
<a:theme xmlns:a="http://schemas.openxmlformats.org/drawingml/2006/main" name="1_DELFI cover">
  <a:themeElements>
    <a:clrScheme name="Custom 2">
      <a:dk1>
        <a:srgbClr val="003366"/>
      </a:dk1>
      <a:lt1>
        <a:sysClr val="window" lastClr="FFFFFF"/>
      </a:lt1>
      <a:dk2>
        <a:srgbClr val="417630"/>
      </a:dk2>
      <a:lt2>
        <a:srgbClr val="CD5A13"/>
      </a:lt2>
      <a:accent1>
        <a:srgbClr val="B70050"/>
      </a:accent1>
      <a:accent2>
        <a:srgbClr val="005072"/>
      </a:accent2>
      <a:accent3>
        <a:srgbClr val="933C06"/>
      </a:accent3>
      <a:accent4>
        <a:srgbClr val="F9D71D"/>
      </a:accent4>
      <a:accent5>
        <a:srgbClr val="1E2F93"/>
      </a:accent5>
      <a:accent6>
        <a:srgbClr val="333333"/>
      </a:accent6>
      <a:hlink>
        <a:srgbClr val="F49100"/>
      </a:hlink>
      <a:folHlink>
        <a:srgbClr val="0A85FF"/>
      </a:folHlink>
    </a:clrScheme>
    <a:fontScheme name="SI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000" dirty="0" err="1" smtClean="0">
            <a:latin typeface="Arial Narrow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err="1" smtClean="0">
            <a:latin typeface="Arial Narrow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L_DDPG_presentation_LnL_v3.pptx" id="{84F3DE0C-4AAC-4F8F-9D5A-12D4AF374B01}" vid="{6A55357D-60C8-4309-BDCF-28E7412BF70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WCL</Template>
  <TotalTime>79</TotalTime>
  <Words>953</Words>
  <Application>Microsoft Office PowerPoint</Application>
  <PresentationFormat>Widescreen</PresentationFormat>
  <Paragraphs>189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Calibri</vt:lpstr>
      <vt:lpstr>Cambria Math</vt:lpstr>
      <vt:lpstr>Roboto</vt:lpstr>
      <vt:lpstr>Times New Roman</vt:lpstr>
      <vt:lpstr>Wingdings</vt:lpstr>
      <vt:lpstr>WCL</vt:lpstr>
      <vt:lpstr>2_Internal Slides</vt:lpstr>
      <vt:lpstr>1_DELFI cover</vt:lpstr>
      <vt:lpstr>Drilling Time Series Analysis with Deep Kalman Filter</vt:lpstr>
      <vt:lpstr>Outline</vt:lpstr>
      <vt:lpstr>Introduction to Kalman Filter</vt:lpstr>
      <vt:lpstr>Introduction to Kalman Filter (Cont’d)</vt:lpstr>
      <vt:lpstr>Drilling System Overview</vt:lpstr>
      <vt:lpstr>Rig Dynamics Representation Using Kalman Filter</vt:lpstr>
      <vt:lpstr>Data-Driven Method</vt:lpstr>
      <vt:lpstr>Graphic Representation of Kalman Filter Equations</vt:lpstr>
      <vt:lpstr>Architecture (for data generation)</vt:lpstr>
      <vt:lpstr>Application: Generating Drilling Time Series</vt:lpstr>
      <vt:lpstr>The Hidden Space</vt:lpstr>
      <vt:lpstr>PowerPoint Presentation</vt:lpstr>
      <vt:lpstr>DKF (Regression Task): Control-Response Mode</vt:lpstr>
      <vt:lpstr>Deep Kalman Filter (DKF) as a Classifier</vt:lpstr>
      <vt:lpstr>PowerPoint Presentation</vt:lpstr>
      <vt:lpstr>Rig State Prediction</vt:lpstr>
      <vt:lpstr>DKF for Unsupervised Learning: Drilling Dynamic Pattern Analysis</vt:lpstr>
      <vt:lpstr>Extract Features</vt:lpstr>
      <vt:lpstr>Feature Clustering (T-SNE)</vt:lpstr>
      <vt:lpstr>Summary</vt:lpstr>
      <vt:lpstr>Reference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Yingwei Yu</dc:creator>
  <cp:lastModifiedBy>Yingwei Yu</cp:lastModifiedBy>
  <cp:revision>14</cp:revision>
  <dcterms:created xsi:type="dcterms:W3CDTF">2020-04-10T18:13:09Z</dcterms:created>
  <dcterms:modified xsi:type="dcterms:W3CDTF">2020-04-14T15:37:08Z</dcterms:modified>
</cp:coreProperties>
</file>